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9" r:id="rId3"/>
    <p:sldId id="276" r:id="rId4"/>
    <p:sldId id="270" r:id="rId5"/>
    <p:sldId id="262" r:id="rId6"/>
    <p:sldId id="265" r:id="rId7"/>
    <p:sldId id="260" r:id="rId8"/>
    <p:sldId id="266" r:id="rId9"/>
    <p:sldId id="271" r:id="rId10"/>
    <p:sldId id="282" r:id="rId11"/>
    <p:sldId id="283" r:id="rId12"/>
    <p:sldId id="267" r:id="rId13"/>
    <p:sldId id="278" r:id="rId14"/>
    <p:sldId id="279" r:id="rId15"/>
    <p:sldId id="272" r:id="rId16"/>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sa Stark" initials="TS" lastIdx="1" clrIdx="0">
    <p:extLst>
      <p:ext uri="{19B8F6BF-5375-455C-9EA6-DF929625EA0E}">
        <p15:presenceInfo xmlns:p15="http://schemas.microsoft.com/office/powerpoint/2012/main" userId="17076295bca1f7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479" autoAdjust="0"/>
  </p:normalViewPr>
  <p:slideViewPr>
    <p:cSldViewPr snapToGrid="0">
      <p:cViewPr varScale="1">
        <p:scale>
          <a:sx n="105" d="100"/>
          <a:sy n="105" d="100"/>
        </p:scale>
        <p:origin x="774"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5" d="100"/>
          <a:sy n="55" d="100"/>
        </p:scale>
        <p:origin x="309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1BE5A-F0AE-4DA7-9FC7-2252EF350D53}"/>
              </a:ext>
            </a:extLst>
          </p:cNvPr>
          <p:cNvSpPr>
            <a:spLocks noGrp="1"/>
          </p:cNvSpPr>
          <p:nvPr>
            <p:ph type="hdr" sz="quarter"/>
          </p:nvPr>
        </p:nvSpPr>
        <p:spPr>
          <a:xfrm>
            <a:off x="0" y="1"/>
            <a:ext cx="2985558" cy="502676"/>
          </a:xfrm>
          <a:prstGeom prst="rect">
            <a:avLst/>
          </a:prstGeom>
        </p:spPr>
        <p:txBody>
          <a:bodyPr vert="horz" lIns="96616" tIns="48308" rIns="96616" bIns="48308" rtlCol="0"/>
          <a:lstStyle>
            <a:lvl1pPr algn="l">
              <a:defRPr sz="1300"/>
            </a:lvl1pPr>
          </a:lstStyle>
          <a:p>
            <a:endParaRPr lang="en-NZ"/>
          </a:p>
        </p:txBody>
      </p:sp>
      <p:sp>
        <p:nvSpPr>
          <p:cNvPr id="3" name="Date Placeholder 2">
            <a:extLst>
              <a:ext uri="{FF2B5EF4-FFF2-40B4-BE49-F238E27FC236}">
                <a16:creationId xmlns:a16="http://schemas.microsoft.com/office/drawing/2014/main" id="{B1E0F705-362E-4585-89F0-77E0985619B3}"/>
              </a:ext>
            </a:extLst>
          </p:cNvPr>
          <p:cNvSpPr>
            <a:spLocks noGrp="1"/>
          </p:cNvSpPr>
          <p:nvPr>
            <p:ph type="dt" sz="quarter" idx="1"/>
          </p:nvPr>
        </p:nvSpPr>
        <p:spPr>
          <a:xfrm>
            <a:off x="3902597" y="1"/>
            <a:ext cx="2985558" cy="502676"/>
          </a:xfrm>
          <a:prstGeom prst="rect">
            <a:avLst/>
          </a:prstGeom>
        </p:spPr>
        <p:txBody>
          <a:bodyPr vert="horz" lIns="96616" tIns="48308" rIns="96616" bIns="48308" rtlCol="0"/>
          <a:lstStyle>
            <a:lvl1pPr algn="r">
              <a:defRPr sz="1300"/>
            </a:lvl1pPr>
          </a:lstStyle>
          <a:p>
            <a:fld id="{7303AB00-BADE-4E26-B270-ED657695EABB}" type="datetimeFigureOut">
              <a:rPr lang="en-NZ" smtClean="0"/>
              <a:t>28/10/2020</a:t>
            </a:fld>
            <a:endParaRPr lang="en-NZ"/>
          </a:p>
        </p:txBody>
      </p:sp>
      <p:sp>
        <p:nvSpPr>
          <p:cNvPr id="4" name="Footer Placeholder 3">
            <a:extLst>
              <a:ext uri="{FF2B5EF4-FFF2-40B4-BE49-F238E27FC236}">
                <a16:creationId xmlns:a16="http://schemas.microsoft.com/office/drawing/2014/main" id="{DD71589A-D788-44DA-8A69-94B27E24D803}"/>
              </a:ext>
            </a:extLst>
          </p:cNvPr>
          <p:cNvSpPr>
            <a:spLocks noGrp="1"/>
          </p:cNvSpPr>
          <p:nvPr>
            <p:ph type="ftr" sz="quarter" idx="2"/>
          </p:nvPr>
        </p:nvSpPr>
        <p:spPr>
          <a:xfrm>
            <a:off x="0" y="9516039"/>
            <a:ext cx="2985558" cy="502674"/>
          </a:xfrm>
          <a:prstGeom prst="rect">
            <a:avLst/>
          </a:prstGeom>
        </p:spPr>
        <p:txBody>
          <a:bodyPr vert="horz" lIns="96616" tIns="48308" rIns="96616" bIns="48308" rtlCol="0" anchor="b"/>
          <a:lstStyle>
            <a:lvl1pPr algn="l">
              <a:defRPr sz="1300"/>
            </a:lvl1pPr>
          </a:lstStyle>
          <a:p>
            <a:endParaRPr lang="en-NZ"/>
          </a:p>
        </p:txBody>
      </p:sp>
      <p:sp>
        <p:nvSpPr>
          <p:cNvPr id="5" name="Slide Number Placeholder 4">
            <a:extLst>
              <a:ext uri="{FF2B5EF4-FFF2-40B4-BE49-F238E27FC236}">
                <a16:creationId xmlns:a16="http://schemas.microsoft.com/office/drawing/2014/main" id="{D5BE12D4-6BFD-4C3F-A153-DE657B8AE8AA}"/>
              </a:ext>
            </a:extLst>
          </p:cNvPr>
          <p:cNvSpPr>
            <a:spLocks noGrp="1"/>
          </p:cNvSpPr>
          <p:nvPr>
            <p:ph type="sldNum" sz="quarter" idx="3"/>
          </p:nvPr>
        </p:nvSpPr>
        <p:spPr>
          <a:xfrm>
            <a:off x="3902597" y="9516039"/>
            <a:ext cx="2985558" cy="502674"/>
          </a:xfrm>
          <a:prstGeom prst="rect">
            <a:avLst/>
          </a:prstGeom>
        </p:spPr>
        <p:txBody>
          <a:bodyPr vert="horz" lIns="96616" tIns="48308" rIns="96616" bIns="48308" rtlCol="0" anchor="b"/>
          <a:lstStyle>
            <a:lvl1pPr algn="r">
              <a:defRPr sz="1300"/>
            </a:lvl1pPr>
          </a:lstStyle>
          <a:p>
            <a:fld id="{47B0F11A-A6E4-4636-93F2-FB811F2B679A}" type="slidenum">
              <a:rPr lang="en-NZ" smtClean="0"/>
              <a:t>‹#›</a:t>
            </a:fld>
            <a:endParaRPr lang="en-NZ"/>
          </a:p>
        </p:txBody>
      </p:sp>
    </p:spTree>
    <p:extLst>
      <p:ext uri="{BB962C8B-B14F-4D97-AF65-F5344CB8AC3E}">
        <p14:creationId xmlns:p14="http://schemas.microsoft.com/office/powerpoint/2010/main" val="796513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558" cy="502676"/>
          </a:xfrm>
          <a:prstGeom prst="rect">
            <a:avLst/>
          </a:prstGeom>
        </p:spPr>
        <p:txBody>
          <a:bodyPr vert="horz" lIns="96616" tIns="48308" rIns="96616" bIns="48308" rtlCol="0"/>
          <a:lstStyle>
            <a:lvl1pPr algn="l">
              <a:defRPr sz="1300"/>
            </a:lvl1pPr>
          </a:lstStyle>
          <a:p>
            <a:endParaRPr lang="en-NZ"/>
          </a:p>
        </p:txBody>
      </p:sp>
      <p:sp>
        <p:nvSpPr>
          <p:cNvPr id="3" name="Date Placeholder 2"/>
          <p:cNvSpPr>
            <a:spLocks noGrp="1"/>
          </p:cNvSpPr>
          <p:nvPr>
            <p:ph type="dt" idx="1"/>
          </p:nvPr>
        </p:nvSpPr>
        <p:spPr>
          <a:xfrm>
            <a:off x="3902597" y="1"/>
            <a:ext cx="2985558" cy="502676"/>
          </a:xfrm>
          <a:prstGeom prst="rect">
            <a:avLst/>
          </a:prstGeom>
        </p:spPr>
        <p:txBody>
          <a:bodyPr vert="horz" lIns="96616" tIns="48308" rIns="96616" bIns="48308" rtlCol="0"/>
          <a:lstStyle>
            <a:lvl1pPr algn="r">
              <a:defRPr sz="1300"/>
            </a:lvl1pPr>
          </a:lstStyle>
          <a:p>
            <a:fld id="{CC09D4F8-1D30-43D3-8C36-C1B5C057DB16}" type="datetimeFigureOut">
              <a:rPr lang="en-NZ" smtClean="0"/>
              <a:t>28/10/2020</a:t>
            </a:fld>
            <a:endParaRPr lang="en-NZ"/>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NZ"/>
          </a:p>
        </p:txBody>
      </p:sp>
      <p:sp>
        <p:nvSpPr>
          <p:cNvPr id="5" name="Notes Placeholder 4"/>
          <p:cNvSpPr>
            <a:spLocks noGrp="1"/>
          </p:cNvSpPr>
          <p:nvPr>
            <p:ph type="body" sz="quarter" idx="3"/>
          </p:nvPr>
        </p:nvSpPr>
        <p:spPr>
          <a:xfrm>
            <a:off x="688975" y="4821505"/>
            <a:ext cx="5511800" cy="3944869"/>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NZ"/>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F2964DCD-D9C6-4125-BC10-D739930F80FD}" type="slidenum">
              <a:rPr lang="en-NZ" smtClean="0"/>
              <a:t>‹#›</a:t>
            </a:fld>
            <a:endParaRPr lang="en-NZ"/>
          </a:p>
        </p:txBody>
      </p:sp>
    </p:spTree>
    <p:extLst>
      <p:ext uri="{BB962C8B-B14F-4D97-AF65-F5344CB8AC3E}">
        <p14:creationId xmlns:p14="http://schemas.microsoft.com/office/powerpoint/2010/main" val="29712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2964DCD-D9C6-4125-BC10-D739930F80FD}" type="slidenum">
              <a:rPr lang="en-NZ" smtClean="0"/>
              <a:t>1</a:t>
            </a:fld>
            <a:endParaRPr lang="en-NZ"/>
          </a:p>
        </p:txBody>
      </p:sp>
    </p:spTree>
    <p:extLst>
      <p:ext uri="{BB962C8B-B14F-4D97-AF65-F5344CB8AC3E}">
        <p14:creationId xmlns:p14="http://schemas.microsoft.com/office/powerpoint/2010/main" val="397299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t>This is the same map with the larger sprayed out areas outlined, as well as some smaller outlined areas that were consented for clearance by RC and DC.  This information was made known to DC, but they took no heed and put SNA designations over them.</a:t>
            </a:r>
          </a:p>
        </p:txBody>
      </p:sp>
      <p:sp>
        <p:nvSpPr>
          <p:cNvPr id="4" name="Slide Number Placeholder 3"/>
          <p:cNvSpPr>
            <a:spLocks noGrp="1"/>
          </p:cNvSpPr>
          <p:nvPr>
            <p:ph type="sldNum" sz="quarter" idx="5"/>
          </p:nvPr>
        </p:nvSpPr>
        <p:spPr/>
        <p:txBody>
          <a:bodyPr/>
          <a:lstStyle/>
          <a:p>
            <a:fld id="{F2964DCD-D9C6-4125-BC10-D739930F80FD}" type="slidenum">
              <a:rPr lang="en-NZ" smtClean="0"/>
              <a:t>10</a:t>
            </a:fld>
            <a:endParaRPr lang="en-NZ"/>
          </a:p>
        </p:txBody>
      </p:sp>
    </p:spTree>
    <p:extLst>
      <p:ext uri="{BB962C8B-B14F-4D97-AF65-F5344CB8AC3E}">
        <p14:creationId xmlns:p14="http://schemas.microsoft.com/office/powerpoint/2010/main" val="3232955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t>Concern re tighter earthworks restrictions.  For example in the mapped ONF area we have an access track approx. 300 </a:t>
            </a:r>
            <a:r>
              <a:rPr lang="en-NZ" sz="1600" dirty="0" err="1"/>
              <a:t>mtrs</a:t>
            </a:r>
            <a:r>
              <a:rPr lang="en-NZ" sz="1600" dirty="0"/>
              <a:t> long.  Under the proposed rules one can’t exceed 50m3 (approx. 7 truck loads of dirt).  Of more concern is the 250 m2 limit to earthworks.  If grading a 3 </a:t>
            </a:r>
            <a:r>
              <a:rPr lang="en-NZ" sz="1600" dirty="0" err="1"/>
              <a:t>mtr</a:t>
            </a:r>
            <a:r>
              <a:rPr lang="en-NZ" sz="1600" dirty="0"/>
              <a:t> carriageway with a </a:t>
            </a:r>
            <a:r>
              <a:rPr lang="en-NZ" sz="1600" dirty="0" err="1"/>
              <a:t>mtr</a:t>
            </a:r>
            <a:r>
              <a:rPr lang="en-NZ" sz="1600" dirty="0"/>
              <a:t> either side for water tables, you could only maintain 50 </a:t>
            </a:r>
            <a:r>
              <a:rPr lang="en-NZ" sz="1600" dirty="0" err="1"/>
              <a:t>mtrs</a:t>
            </a:r>
            <a:r>
              <a:rPr lang="en-NZ" sz="1600" dirty="0"/>
              <a:t> of the 300 </a:t>
            </a:r>
            <a:r>
              <a:rPr lang="en-NZ" sz="1600" dirty="0" err="1"/>
              <a:t>mtr</a:t>
            </a:r>
            <a:r>
              <a:rPr lang="en-NZ" sz="1600" dirty="0"/>
              <a:t>. Track. This is unworkable.  People won’t do 50 </a:t>
            </a:r>
            <a:r>
              <a:rPr lang="en-NZ" sz="1600" dirty="0" err="1"/>
              <a:t>mtrs</a:t>
            </a:r>
            <a:r>
              <a:rPr lang="en-NZ" sz="1600" dirty="0"/>
              <a:t> maintenance per year – they will maintain the track all at once every 5 </a:t>
            </a:r>
            <a:r>
              <a:rPr lang="en-NZ" sz="1600" dirty="0" err="1"/>
              <a:t>yrs</a:t>
            </a:r>
            <a:r>
              <a:rPr lang="en-NZ" sz="1600" dirty="0"/>
              <a:t> or as needed.  Or one must go to the time and expense of getting a resource consent.  This puts a farmer at a competitive disadvantage to other farmers who do not have these onerous and costly restrictions.</a:t>
            </a:r>
          </a:p>
        </p:txBody>
      </p:sp>
      <p:sp>
        <p:nvSpPr>
          <p:cNvPr id="4" name="Slide Number Placeholder 3"/>
          <p:cNvSpPr>
            <a:spLocks noGrp="1"/>
          </p:cNvSpPr>
          <p:nvPr>
            <p:ph type="sldNum" sz="quarter" idx="5"/>
          </p:nvPr>
        </p:nvSpPr>
        <p:spPr/>
        <p:txBody>
          <a:bodyPr/>
          <a:lstStyle/>
          <a:p>
            <a:fld id="{F2964DCD-D9C6-4125-BC10-D739930F80FD}" type="slidenum">
              <a:rPr lang="en-NZ" smtClean="0"/>
              <a:t>11</a:t>
            </a:fld>
            <a:endParaRPr lang="en-NZ"/>
          </a:p>
        </p:txBody>
      </p:sp>
    </p:spTree>
    <p:extLst>
      <p:ext uri="{BB962C8B-B14F-4D97-AF65-F5344CB8AC3E}">
        <p14:creationId xmlns:p14="http://schemas.microsoft.com/office/powerpoint/2010/main" val="1943028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a:t>The WDC-commissioned </a:t>
            </a:r>
            <a:r>
              <a:rPr lang="en-NZ" sz="1600" dirty="0" err="1"/>
              <a:t>Kessells</a:t>
            </a:r>
            <a:r>
              <a:rPr lang="en-NZ" sz="1600" dirty="0"/>
              <a:t> report stated the main tool for the analysis of threatened environments within Wai District was Land Env. Of NZ (LENZ) Level IV.  This slide shows our property with LENZ Level IV overlay.  None of the areas designated by WDC as ONF or SNA are assessed as w/n the Natl Priority 1-Land for Biodiversity Protection – quite the opposite – the areas in question are in the non-threatened Category 6 -  assessed as being less reduced and better protected in NZ</a:t>
            </a:r>
          </a:p>
        </p:txBody>
      </p:sp>
      <p:sp>
        <p:nvSpPr>
          <p:cNvPr id="4" name="Slide Number Placeholder 3"/>
          <p:cNvSpPr>
            <a:spLocks noGrp="1"/>
          </p:cNvSpPr>
          <p:nvPr>
            <p:ph type="sldNum" sz="quarter" idx="5"/>
          </p:nvPr>
        </p:nvSpPr>
        <p:spPr/>
        <p:txBody>
          <a:bodyPr/>
          <a:lstStyle/>
          <a:p>
            <a:fld id="{F2964DCD-D9C6-4125-BC10-D739930F80FD}" type="slidenum">
              <a:rPr lang="en-NZ" smtClean="0"/>
              <a:t>12</a:t>
            </a:fld>
            <a:endParaRPr lang="en-NZ"/>
          </a:p>
        </p:txBody>
      </p:sp>
    </p:spTree>
    <p:extLst>
      <p:ext uri="{BB962C8B-B14F-4D97-AF65-F5344CB8AC3E}">
        <p14:creationId xmlns:p14="http://schemas.microsoft.com/office/powerpoint/2010/main" val="35522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a:t>The idea of Threatened </a:t>
            </a:r>
            <a:r>
              <a:rPr lang="en-NZ" sz="1600" dirty="0" err="1"/>
              <a:t>Envir</a:t>
            </a:r>
            <a:r>
              <a:rPr lang="en-NZ" sz="1600" dirty="0"/>
              <a:t>. Classification is that it tries to offset how common different types of landscapes or land cover are against whether they’re protected or not.  One needs to know both things. Landcare Research advises it has been quite expensive &amp; difficult to organize the protected areas data because of all the QEII Trusts &amp; all data has not been easily publicly available. Classifications haven’t been updated since 2012, because there’s no funding on the conservation side: DOC, QEIIs, DC, Reg Council reserves.  It was quite a big &amp; difficult job to try to collate the protected areas– only been done twice.  Often you are told by environmental groups of the loss of vegetation or landforms with no balancing of the argument to show how much has also been protected.  This can badly skew decision-making to overprotect when that is not necessary.</a:t>
            </a:r>
          </a:p>
          <a:p>
            <a:endParaRPr lang="en-NZ" dirty="0"/>
          </a:p>
        </p:txBody>
      </p:sp>
      <p:sp>
        <p:nvSpPr>
          <p:cNvPr id="4" name="Slide Number Placeholder 3"/>
          <p:cNvSpPr>
            <a:spLocks noGrp="1"/>
          </p:cNvSpPr>
          <p:nvPr>
            <p:ph type="sldNum" sz="quarter" idx="5"/>
          </p:nvPr>
        </p:nvSpPr>
        <p:spPr/>
        <p:txBody>
          <a:bodyPr/>
          <a:lstStyle/>
          <a:p>
            <a:fld id="{F2964DCD-D9C6-4125-BC10-D739930F80FD}" type="slidenum">
              <a:rPr lang="en-NZ" smtClean="0"/>
              <a:t>13</a:t>
            </a:fld>
            <a:endParaRPr lang="en-NZ"/>
          </a:p>
        </p:txBody>
      </p:sp>
    </p:spTree>
    <p:extLst>
      <p:ext uri="{BB962C8B-B14F-4D97-AF65-F5344CB8AC3E}">
        <p14:creationId xmlns:p14="http://schemas.microsoft.com/office/powerpoint/2010/main" val="1969145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2964DCD-D9C6-4125-BC10-D739930F80FD}" type="slidenum">
              <a:rPr lang="en-NZ" smtClean="0"/>
              <a:t>14</a:t>
            </a:fld>
            <a:endParaRPr lang="en-NZ"/>
          </a:p>
        </p:txBody>
      </p:sp>
    </p:spTree>
    <p:extLst>
      <p:ext uri="{BB962C8B-B14F-4D97-AF65-F5344CB8AC3E}">
        <p14:creationId xmlns:p14="http://schemas.microsoft.com/office/powerpoint/2010/main" val="212495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2964DCD-D9C6-4125-BC10-D739930F80FD}" type="slidenum">
              <a:rPr lang="en-NZ" smtClean="0"/>
              <a:t>15</a:t>
            </a:fld>
            <a:endParaRPr lang="en-NZ"/>
          </a:p>
        </p:txBody>
      </p:sp>
    </p:spTree>
    <p:extLst>
      <p:ext uri="{BB962C8B-B14F-4D97-AF65-F5344CB8AC3E}">
        <p14:creationId xmlns:p14="http://schemas.microsoft.com/office/powerpoint/2010/main" val="385939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2964DCD-D9C6-4125-BC10-D739930F80FD}" type="slidenum">
              <a:rPr lang="en-NZ" smtClean="0"/>
              <a:t>2</a:t>
            </a:fld>
            <a:endParaRPr lang="en-NZ"/>
          </a:p>
        </p:txBody>
      </p:sp>
    </p:spTree>
    <p:extLst>
      <p:ext uri="{BB962C8B-B14F-4D97-AF65-F5344CB8AC3E}">
        <p14:creationId xmlns:p14="http://schemas.microsoft.com/office/powerpoint/2010/main" val="204338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2964DCD-D9C6-4125-BC10-D739930F80FD}" type="slidenum">
              <a:rPr lang="en-NZ" smtClean="0"/>
              <a:t>3</a:t>
            </a:fld>
            <a:endParaRPr lang="en-NZ"/>
          </a:p>
        </p:txBody>
      </p:sp>
    </p:spTree>
    <p:extLst>
      <p:ext uri="{BB962C8B-B14F-4D97-AF65-F5344CB8AC3E}">
        <p14:creationId xmlns:p14="http://schemas.microsoft.com/office/powerpoint/2010/main" val="204683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t>Written submission is before you.  </a:t>
            </a:r>
          </a:p>
          <a:p>
            <a:r>
              <a:rPr lang="en-NZ" sz="1600" dirty="0"/>
              <a:t>In 2015 Council adv. us there might be SNAs on our property.  Wrote to tell them that some of the sites on their map were already cleared and others were consented for vegetation clearance.  No reply.  Understand SNA designation done via desktop exercise with no detailed field work.  Excel spreadsheet circulated to DOC, WRC &amp; WDC but not private landowners.  </a:t>
            </a:r>
            <a:r>
              <a:rPr lang="en-NZ" sz="1600" dirty="0" err="1"/>
              <a:t>Boffa</a:t>
            </a:r>
            <a:r>
              <a:rPr lang="en-NZ" sz="1600" dirty="0"/>
              <a:t> </a:t>
            </a:r>
            <a:r>
              <a:rPr lang="en-NZ" sz="1600" dirty="0" err="1"/>
              <a:t>Miskell</a:t>
            </a:r>
            <a:r>
              <a:rPr lang="en-NZ" sz="1600" dirty="0"/>
              <a:t> was later engaged to produce the “Waikato District Landscape Study” report which was shared with WDC staff &amp; Iwi but not landowners.  Report was finalized in June 2018 while landowners were receiving notices in May 2018 about designated sites on their property. </a:t>
            </a:r>
          </a:p>
        </p:txBody>
      </p:sp>
      <p:sp>
        <p:nvSpPr>
          <p:cNvPr id="4" name="Slide Number Placeholder 3"/>
          <p:cNvSpPr>
            <a:spLocks noGrp="1"/>
          </p:cNvSpPr>
          <p:nvPr>
            <p:ph type="sldNum" sz="quarter" idx="5"/>
          </p:nvPr>
        </p:nvSpPr>
        <p:spPr/>
        <p:txBody>
          <a:bodyPr/>
          <a:lstStyle/>
          <a:p>
            <a:fld id="{F2964DCD-D9C6-4125-BC10-D739930F80FD}" type="slidenum">
              <a:rPr lang="en-NZ" smtClean="0"/>
              <a:t>4</a:t>
            </a:fld>
            <a:endParaRPr lang="en-NZ"/>
          </a:p>
        </p:txBody>
      </p:sp>
    </p:spTree>
    <p:extLst>
      <p:ext uri="{BB962C8B-B14F-4D97-AF65-F5344CB8AC3E}">
        <p14:creationId xmlns:p14="http://schemas.microsoft.com/office/powerpoint/2010/main" val="81941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2964DCD-D9C6-4125-BC10-D739930F80FD}" type="slidenum">
              <a:rPr lang="en-NZ" smtClean="0"/>
              <a:t>5</a:t>
            </a:fld>
            <a:endParaRPr lang="en-NZ"/>
          </a:p>
        </p:txBody>
      </p:sp>
    </p:spTree>
    <p:extLst>
      <p:ext uri="{BB962C8B-B14F-4D97-AF65-F5344CB8AC3E}">
        <p14:creationId xmlns:p14="http://schemas.microsoft.com/office/powerpoint/2010/main" val="309593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2964DCD-D9C6-4125-BC10-D739930F80FD}" type="slidenum">
              <a:rPr lang="en-NZ" smtClean="0"/>
              <a:t>6</a:t>
            </a:fld>
            <a:endParaRPr lang="en-NZ"/>
          </a:p>
        </p:txBody>
      </p:sp>
    </p:spTree>
    <p:extLst>
      <p:ext uri="{BB962C8B-B14F-4D97-AF65-F5344CB8AC3E}">
        <p14:creationId xmlns:p14="http://schemas.microsoft.com/office/powerpoint/2010/main" val="265388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2964DCD-D9C6-4125-BC10-D739930F80FD}" type="slidenum">
              <a:rPr lang="en-NZ" smtClean="0"/>
              <a:t>7</a:t>
            </a:fld>
            <a:endParaRPr lang="en-NZ"/>
          </a:p>
        </p:txBody>
      </p:sp>
    </p:spTree>
    <p:extLst>
      <p:ext uri="{BB962C8B-B14F-4D97-AF65-F5344CB8AC3E}">
        <p14:creationId xmlns:p14="http://schemas.microsoft.com/office/powerpoint/2010/main" val="128836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a:t>Designations under the proposed plan cover about 1/3 of our far. It appears that Council is mapping any indigenous vegetation as significant or outstanding when that is not the case.  Some of the identified SNAs were actually regenerating manuka and gorse.  SNAs should represent only the most iconic &amp; highly valued </a:t>
            </a:r>
            <a:r>
              <a:rPr lang="en-NZ" sz="1600" dirty="0" err="1"/>
              <a:t>indig</a:t>
            </a:r>
            <a:r>
              <a:rPr lang="en-NZ" sz="1600" dirty="0"/>
              <a:t>. Biodiversity – </a:t>
            </a:r>
          </a:p>
          <a:p>
            <a:endParaRPr lang="en-NZ" sz="1600" dirty="0"/>
          </a:p>
        </p:txBody>
      </p:sp>
      <p:sp>
        <p:nvSpPr>
          <p:cNvPr id="4" name="Slide Number Placeholder 3"/>
          <p:cNvSpPr>
            <a:spLocks noGrp="1"/>
          </p:cNvSpPr>
          <p:nvPr>
            <p:ph type="sldNum" sz="quarter" idx="5"/>
          </p:nvPr>
        </p:nvSpPr>
        <p:spPr/>
        <p:txBody>
          <a:bodyPr/>
          <a:lstStyle/>
          <a:p>
            <a:fld id="{F2964DCD-D9C6-4125-BC10-D739930F80FD}" type="slidenum">
              <a:rPr lang="en-NZ" smtClean="0"/>
              <a:t>8</a:t>
            </a:fld>
            <a:endParaRPr lang="en-NZ"/>
          </a:p>
        </p:txBody>
      </p:sp>
    </p:spTree>
    <p:extLst>
      <p:ext uri="{BB962C8B-B14F-4D97-AF65-F5344CB8AC3E}">
        <p14:creationId xmlns:p14="http://schemas.microsoft.com/office/powerpoint/2010/main" val="383675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t>This is a map from WRC dated 2011.  It showed areas that were sprayed out approx. 2004 and would have been available to WDC prior notifying the proposed pan.</a:t>
            </a:r>
          </a:p>
        </p:txBody>
      </p:sp>
      <p:sp>
        <p:nvSpPr>
          <p:cNvPr id="4" name="Slide Number Placeholder 3"/>
          <p:cNvSpPr>
            <a:spLocks noGrp="1"/>
          </p:cNvSpPr>
          <p:nvPr>
            <p:ph type="sldNum" sz="quarter" idx="5"/>
          </p:nvPr>
        </p:nvSpPr>
        <p:spPr/>
        <p:txBody>
          <a:bodyPr/>
          <a:lstStyle/>
          <a:p>
            <a:fld id="{F2964DCD-D9C6-4125-BC10-D739930F80FD}" type="slidenum">
              <a:rPr lang="en-NZ" smtClean="0"/>
              <a:t>9</a:t>
            </a:fld>
            <a:endParaRPr lang="en-NZ"/>
          </a:p>
        </p:txBody>
      </p:sp>
    </p:spTree>
    <p:extLst>
      <p:ext uri="{BB962C8B-B14F-4D97-AF65-F5344CB8AC3E}">
        <p14:creationId xmlns:p14="http://schemas.microsoft.com/office/powerpoint/2010/main" val="100506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BD7CB-A04E-47F4-9C77-BB2C4AFD04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DCD74F7-C44B-4C05-886C-9A985D2C9B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8A8546F-3930-46C1-B5CD-D634DD427F40}"/>
              </a:ext>
            </a:extLst>
          </p:cNvPr>
          <p:cNvSpPr>
            <a:spLocks noGrp="1"/>
          </p:cNvSpPr>
          <p:nvPr>
            <p:ph type="dt" sz="half" idx="10"/>
          </p:nvPr>
        </p:nvSpPr>
        <p:spPr/>
        <p:txBody>
          <a:bodyPr/>
          <a:lstStyle/>
          <a:p>
            <a:fld id="{9BADB720-5FE0-46BF-871A-A6729EF5F8BF}" type="datetimeFigureOut">
              <a:rPr lang="en-NZ" smtClean="0"/>
              <a:t>28/10/2020</a:t>
            </a:fld>
            <a:endParaRPr lang="en-NZ"/>
          </a:p>
        </p:txBody>
      </p:sp>
      <p:sp>
        <p:nvSpPr>
          <p:cNvPr id="5" name="Footer Placeholder 4">
            <a:extLst>
              <a:ext uri="{FF2B5EF4-FFF2-40B4-BE49-F238E27FC236}">
                <a16:creationId xmlns:a16="http://schemas.microsoft.com/office/drawing/2014/main" id="{DD9C482E-EEB3-4CCD-8FEF-32D1E0BA85A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323836D-CE87-4350-9672-A29286001C6B}"/>
              </a:ext>
            </a:extLst>
          </p:cNvPr>
          <p:cNvSpPr>
            <a:spLocks noGrp="1"/>
          </p:cNvSpPr>
          <p:nvPr>
            <p:ph type="sldNum" sz="quarter" idx="12"/>
          </p:nvPr>
        </p:nvSpPr>
        <p:spPr/>
        <p:txBody>
          <a:bodyPr/>
          <a:lstStyle/>
          <a:p>
            <a:fld id="{B05C2DA5-74A2-4561-9D9F-4F18259702C2}" type="slidenum">
              <a:rPr lang="en-NZ" smtClean="0"/>
              <a:t>‹#›</a:t>
            </a:fld>
            <a:endParaRPr lang="en-NZ"/>
          </a:p>
        </p:txBody>
      </p:sp>
    </p:spTree>
    <p:extLst>
      <p:ext uri="{BB962C8B-B14F-4D97-AF65-F5344CB8AC3E}">
        <p14:creationId xmlns:p14="http://schemas.microsoft.com/office/powerpoint/2010/main" val="27427798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38E12-B394-402C-B163-B07E1C07F6A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A4003BA5-03ED-4642-B4A4-0B1E2C5830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58BF298-4339-49C5-985D-1BBCEF913D2F}"/>
              </a:ext>
            </a:extLst>
          </p:cNvPr>
          <p:cNvSpPr>
            <a:spLocks noGrp="1"/>
          </p:cNvSpPr>
          <p:nvPr>
            <p:ph type="dt" sz="half" idx="10"/>
          </p:nvPr>
        </p:nvSpPr>
        <p:spPr/>
        <p:txBody>
          <a:bodyPr/>
          <a:lstStyle/>
          <a:p>
            <a:fld id="{9BADB720-5FE0-46BF-871A-A6729EF5F8BF}" type="datetimeFigureOut">
              <a:rPr lang="en-NZ" smtClean="0"/>
              <a:t>28/10/2020</a:t>
            </a:fld>
            <a:endParaRPr lang="en-NZ"/>
          </a:p>
        </p:txBody>
      </p:sp>
      <p:sp>
        <p:nvSpPr>
          <p:cNvPr id="5" name="Footer Placeholder 4">
            <a:extLst>
              <a:ext uri="{FF2B5EF4-FFF2-40B4-BE49-F238E27FC236}">
                <a16:creationId xmlns:a16="http://schemas.microsoft.com/office/drawing/2014/main" id="{90A6B430-28A8-433F-8985-ADC52292407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29CDA79-8130-4D20-8C9C-2BAF94F9DA31}"/>
              </a:ext>
            </a:extLst>
          </p:cNvPr>
          <p:cNvSpPr>
            <a:spLocks noGrp="1"/>
          </p:cNvSpPr>
          <p:nvPr>
            <p:ph type="sldNum" sz="quarter" idx="12"/>
          </p:nvPr>
        </p:nvSpPr>
        <p:spPr/>
        <p:txBody>
          <a:bodyPr/>
          <a:lstStyle/>
          <a:p>
            <a:fld id="{B05C2DA5-74A2-4561-9D9F-4F18259702C2}" type="slidenum">
              <a:rPr lang="en-NZ" smtClean="0"/>
              <a:t>‹#›</a:t>
            </a:fld>
            <a:endParaRPr lang="en-NZ"/>
          </a:p>
        </p:txBody>
      </p:sp>
    </p:spTree>
    <p:extLst>
      <p:ext uri="{BB962C8B-B14F-4D97-AF65-F5344CB8AC3E}">
        <p14:creationId xmlns:p14="http://schemas.microsoft.com/office/powerpoint/2010/main" val="80457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AD48A7-0628-4E74-80FA-9F8401DE9B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0764731-8A53-4F31-BDA3-F6B61EFE01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7980D5A-E459-4C30-86C0-42165A0ABADC}"/>
              </a:ext>
            </a:extLst>
          </p:cNvPr>
          <p:cNvSpPr>
            <a:spLocks noGrp="1"/>
          </p:cNvSpPr>
          <p:nvPr>
            <p:ph type="dt" sz="half" idx="10"/>
          </p:nvPr>
        </p:nvSpPr>
        <p:spPr/>
        <p:txBody>
          <a:bodyPr/>
          <a:lstStyle/>
          <a:p>
            <a:fld id="{9BADB720-5FE0-46BF-871A-A6729EF5F8BF}" type="datetimeFigureOut">
              <a:rPr lang="en-NZ" smtClean="0"/>
              <a:t>28/10/2020</a:t>
            </a:fld>
            <a:endParaRPr lang="en-NZ"/>
          </a:p>
        </p:txBody>
      </p:sp>
      <p:sp>
        <p:nvSpPr>
          <p:cNvPr id="5" name="Footer Placeholder 4">
            <a:extLst>
              <a:ext uri="{FF2B5EF4-FFF2-40B4-BE49-F238E27FC236}">
                <a16:creationId xmlns:a16="http://schemas.microsoft.com/office/drawing/2014/main" id="{8255A6AA-0255-4337-B0D4-5AF010DF1D5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EC57AF2-56A1-4A2F-9175-FBDD4B6707CC}"/>
              </a:ext>
            </a:extLst>
          </p:cNvPr>
          <p:cNvSpPr>
            <a:spLocks noGrp="1"/>
          </p:cNvSpPr>
          <p:nvPr>
            <p:ph type="sldNum" sz="quarter" idx="12"/>
          </p:nvPr>
        </p:nvSpPr>
        <p:spPr/>
        <p:txBody>
          <a:bodyPr/>
          <a:lstStyle/>
          <a:p>
            <a:fld id="{B05C2DA5-74A2-4561-9D9F-4F18259702C2}" type="slidenum">
              <a:rPr lang="en-NZ" smtClean="0"/>
              <a:t>‹#›</a:t>
            </a:fld>
            <a:endParaRPr lang="en-NZ"/>
          </a:p>
        </p:txBody>
      </p:sp>
    </p:spTree>
    <p:extLst>
      <p:ext uri="{BB962C8B-B14F-4D97-AF65-F5344CB8AC3E}">
        <p14:creationId xmlns:p14="http://schemas.microsoft.com/office/powerpoint/2010/main" val="31944228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0C338-7297-475E-AB61-B8E4A624FCC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133DF46-F731-471B-A818-2099F3534D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4F9E799-91A1-41E3-88BA-55EBD8CDEB3D}"/>
              </a:ext>
            </a:extLst>
          </p:cNvPr>
          <p:cNvSpPr>
            <a:spLocks noGrp="1"/>
          </p:cNvSpPr>
          <p:nvPr>
            <p:ph type="dt" sz="half" idx="10"/>
          </p:nvPr>
        </p:nvSpPr>
        <p:spPr/>
        <p:txBody>
          <a:bodyPr/>
          <a:lstStyle/>
          <a:p>
            <a:fld id="{9BADB720-5FE0-46BF-871A-A6729EF5F8BF}" type="datetimeFigureOut">
              <a:rPr lang="en-NZ" smtClean="0"/>
              <a:t>28/10/2020</a:t>
            </a:fld>
            <a:endParaRPr lang="en-NZ"/>
          </a:p>
        </p:txBody>
      </p:sp>
      <p:sp>
        <p:nvSpPr>
          <p:cNvPr id="5" name="Footer Placeholder 4">
            <a:extLst>
              <a:ext uri="{FF2B5EF4-FFF2-40B4-BE49-F238E27FC236}">
                <a16:creationId xmlns:a16="http://schemas.microsoft.com/office/drawing/2014/main" id="{A86B83B5-06B8-430D-B05B-BE9716AD37E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A24A455-33A9-4B39-B13B-A1FB7377D518}"/>
              </a:ext>
            </a:extLst>
          </p:cNvPr>
          <p:cNvSpPr>
            <a:spLocks noGrp="1"/>
          </p:cNvSpPr>
          <p:nvPr>
            <p:ph type="sldNum" sz="quarter" idx="12"/>
          </p:nvPr>
        </p:nvSpPr>
        <p:spPr/>
        <p:txBody>
          <a:bodyPr/>
          <a:lstStyle/>
          <a:p>
            <a:fld id="{B05C2DA5-74A2-4561-9D9F-4F18259702C2}" type="slidenum">
              <a:rPr lang="en-NZ" smtClean="0"/>
              <a:t>‹#›</a:t>
            </a:fld>
            <a:endParaRPr lang="en-NZ"/>
          </a:p>
        </p:txBody>
      </p:sp>
    </p:spTree>
    <p:extLst>
      <p:ext uri="{BB962C8B-B14F-4D97-AF65-F5344CB8AC3E}">
        <p14:creationId xmlns:p14="http://schemas.microsoft.com/office/powerpoint/2010/main" val="39136346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F746-89AB-4994-8FBC-8147145F34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0721F2B5-DCE6-4C58-8DDA-C207C4F8D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542DF-1750-4F85-8BC5-B9ED3C76D6CA}"/>
              </a:ext>
            </a:extLst>
          </p:cNvPr>
          <p:cNvSpPr>
            <a:spLocks noGrp="1"/>
          </p:cNvSpPr>
          <p:nvPr>
            <p:ph type="dt" sz="half" idx="10"/>
          </p:nvPr>
        </p:nvSpPr>
        <p:spPr/>
        <p:txBody>
          <a:bodyPr/>
          <a:lstStyle/>
          <a:p>
            <a:fld id="{9BADB720-5FE0-46BF-871A-A6729EF5F8BF}" type="datetimeFigureOut">
              <a:rPr lang="en-NZ" smtClean="0"/>
              <a:t>28/10/2020</a:t>
            </a:fld>
            <a:endParaRPr lang="en-NZ"/>
          </a:p>
        </p:txBody>
      </p:sp>
      <p:sp>
        <p:nvSpPr>
          <p:cNvPr id="5" name="Footer Placeholder 4">
            <a:extLst>
              <a:ext uri="{FF2B5EF4-FFF2-40B4-BE49-F238E27FC236}">
                <a16:creationId xmlns:a16="http://schemas.microsoft.com/office/drawing/2014/main" id="{3CCCD0C7-ADBC-4E8C-9B27-86415FF0237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B682E9E-5647-4B83-A257-E1E0FF345CF1}"/>
              </a:ext>
            </a:extLst>
          </p:cNvPr>
          <p:cNvSpPr>
            <a:spLocks noGrp="1"/>
          </p:cNvSpPr>
          <p:nvPr>
            <p:ph type="sldNum" sz="quarter" idx="12"/>
          </p:nvPr>
        </p:nvSpPr>
        <p:spPr/>
        <p:txBody>
          <a:bodyPr/>
          <a:lstStyle/>
          <a:p>
            <a:fld id="{B05C2DA5-74A2-4561-9D9F-4F18259702C2}" type="slidenum">
              <a:rPr lang="en-NZ" smtClean="0"/>
              <a:t>‹#›</a:t>
            </a:fld>
            <a:endParaRPr lang="en-NZ"/>
          </a:p>
        </p:txBody>
      </p:sp>
    </p:spTree>
    <p:extLst>
      <p:ext uri="{BB962C8B-B14F-4D97-AF65-F5344CB8AC3E}">
        <p14:creationId xmlns:p14="http://schemas.microsoft.com/office/powerpoint/2010/main" val="20975729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62A4-C7DB-4216-8A5B-2E36B40F07D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7528EA3-5246-4FE3-AB97-0C4A9F653E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7C864DC4-A440-49B0-BB63-76E77FED8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A5512856-E7CD-40CC-B903-1C15F28E633E}"/>
              </a:ext>
            </a:extLst>
          </p:cNvPr>
          <p:cNvSpPr>
            <a:spLocks noGrp="1"/>
          </p:cNvSpPr>
          <p:nvPr>
            <p:ph type="dt" sz="half" idx="10"/>
          </p:nvPr>
        </p:nvSpPr>
        <p:spPr/>
        <p:txBody>
          <a:bodyPr/>
          <a:lstStyle/>
          <a:p>
            <a:fld id="{9BADB720-5FE0-46BF-871A-A6729EF5F8BF}" type="datetimeFigureOut">
              <a:rPr lang="en-NZ" smtClean="0"/>
              <a:t>28/10/2020</a:t>
            </a:fld>
            <a:endParaRPr lang="en-NZ"/>
          </a:p>
        </p:txBody>
      </p:sp>
      <p:sp>
        <p:nvSpPr>
          <p:cNvPr id="6" name="Footer Placeholder 5">
            <a:extLst>
              <a:ext uri="{FF2B5EF4-FFF2-40B4-BE49-F238E27FC236}">
                <a16:creationId xmlns:a16="http://schemas.microsoft.com/office/drawing/2014/main" id="{EEEDB9C3-CFAF-482E-ACC1-297359949D5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14009BB-2029-4906-95B1-027041298AE4}"/>
              </a:ext>
            </a:extLst>
          </p:cNvPr>
          <p:cNvSpPr>
            <a:spLocks noGrp="1"/>
          </p:cNvSpPr>
          <p:nvPr>
            <p:ph type="sldNum" sz="quarter" idx="12"/>
          </p:nvPr>
        </p:nvSpPr>
        <p:spPr/>
        <p:txBody>
          <a:bodyPr/>
          <a:lstStyle/>
          <a:p>
            <a:fld id="{B05C2DA5-74A2-4561-9D9F-4F18259702C2}" type="slidenum">
              <a:rPr lang="en-NZ" smtClean="0"/>
              <a:t>‹#›</a:t>
            </a:fld>
            <a:endParaRPr lang="en-NZ"/>
          </a:p>
        </p:txBody>
      </p:sp>
    </p:spTree>
    <p:extLst>
      <p:ext uri="{BB962C8B-B14F-4D97-AF65-F5344CB8AC3E}">
        <p14:creationId xmlns:p14="http://schemas.microsoft.com/office/powerpoint/2010/main" val="22011396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A4E3-BF30-4ECD-811D-391F21501578}"/>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87FBD21-7AF3-4455-9574-198918EE0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200666-45EB-4F1E-9E0E-4C9392E81E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6D50FE8-05C3-4866-B1BA-7E1A76121A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60D798-2ABE-4A33-8E71-EC3F5515C2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F0EEF91-F9F3-4A71-B1F3-25D8F879F6D3}"/>
              </a:ext>
            </a:extLst>
          </p:cNvPr>
          <p:cNvSpPr>
            <a:spLocks noGrp="1"/>
          </p:cNvSpPr>
          <p:nvPr>
            <p:ph type="dt" sz="half" idx="10"/>
          </p:nvPr>
        </p:nvSpPr>
        <p:spPr/>
        <p:txBody>
          <a:bodyPr/>
          <a:lstStyle/>
          <a:p>
            <a:fld id="{9BADB720-5FE0-46BF-871A-A6729EF5F8BF}" type="datetimeFigureOut">
              <a:rPr lang="en-NZ" smtClean="0"/>
              <a:t>28/10/2020</a:t>
            </a:fld>
            <a:endParaRPr lang="en-NZ"/>
          </a:p>
        </p:txBody>
      </p:sp>
      <p:sp>
        <p:nvSpPr>
          <p:cNvPr id="8" name="Footer Placeholder 7">
            <a:extLst>
              <a:ext uri="{FF2B5EF4-FFF2-40B4-BE49-F238E27FC236}">
                <a16:creationId xmlns:a16="http://schemas.microsoft.com/office/drawing/2014/main" id="{64BE170D-2F63-440B-BAC3-A4D9B50C543B}"/>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16F4DA7E-9AEA-4A45-A84C-7BA474EFA5B6}"/>
              </a:ext>
            </a:extLst>
          </p:cNvPr>
          <p:cNvSpPr>
            <a:spLocks noGrp="1"/>
          </p:cNvSpPr>
          <p:nvPr>
            <p:ph type="sldNum" sz="quarter" idx="12"/>
          </p:nvPr>
        </p:nvSpPr>
        <p:spPr/>
        <p:txBody>
          <a:bodyPr/>
          <a:lstStyle/>
          <a:p>
            <a:fld id="{B05C2DA5-74A2-4561-9D9F-4F18259702C2}" type="slidenum">
              <a:rPr lang="en-NZ" smtClean="0"/>
              <a:t>‹#›</a:t>
            </a:fld>
            <a:endParaRPr lang="en-NZ"/>
          </a:p>
        </p:txBody>
      </p:sp>
    </p:spTree>
    <p:extLst>
      <p:ext uri="{BB962C8B-B14F-4D97-AF65-F5344CB8AC3E}">
        <p14:creationId xmlns:p14="http://schemas.microsoft.com/office/powerpoint/2010/main" val="1878499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7D37-4998-4E03-A195-2CEC4C175F98}"/>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A8CC3C26-0A25-4289-9C7D-F2A3262524D3}"/>
              </a:ext>
            </a:extLst>
          </p:cNvPr>
          <p:cNvSpPr>
            <a:spLocks noGrp="1"/>
          </p:cNvSpPr>
          <p:nvPr>
            <p:ph type="dt" sz="half" idx="10"/>
          </p:nvPr>
        </p:nvSpPr>
        <p:spPr/>
        <p:txBody>
          <a:bodyPr/>
          <a:lstStyle/>
          <a:p>
            <a:fld id="{9BADB720-5FE0-46BF-871A-A6729EF5F8BF}" type="datetimeFigureOut">
              <a:rPr lang="en-NZ" smtClean="0"/>
              <a:t>28/10/2020</a:t>
            </a:fld>
            <a:endParaRPr lang="en-NZ"/>
          </a:p>
        </p:txBody>
      </p:sp>
      <p:sp>
        <p:nvSpPr>
          <p:cNvPr id="4" name="Footer Placeholder 3">
            <a:extLst>
              <a:ext uri="{FF2B5EF4-FFF2-40B4-BE49-F238E27FC236}">
                <a16:creationId xmlns:a16="http://schemas.microsoft.com/office/drawing/2014/main" id="{2CDE7271-535A-45D6-92A5-C0844BFE52B9}"/>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516EA5E-9C70-4FEA-A1AD-BD1789164945}"/>
              </a:ext>
            </a:extLst>
          </p:cNvPr>
          <p:cNvSpPr>
            <a:spLocks noGrp="1"/>
          </p:cNvSpPr>
          <p:nvPr>
            <p:ph type="sldNum" sz="quarter" idx="12"/>
          </p:nvPr>
        </p:nvSpPr>
        <p:spPr/>
        <p:txBody>
          <a:bodyPr/>
          <a:lstStyle/>
          <a:p>
            <a:fld id="{B05C2DA5-74A2-4561-9D9F-4F18259702C2}" type="slidenum">
              <a:rPr lang="en-NZ" smtClean="0"/>
              <a:t>‹#›</a:t>
            </a:fld>
            <a:endParaRPr lang="en-NZ"/>
          </a:p>
        </p:txBody>
      </p:sp>
    </p:spTree>
    <p:extLst>
      <p:ext uri="{BB962C8B-B14F-4D97-AF65-F5344CB8AC3E}">
        <p14:creationId xmlns:p14="http://schemas.microsoft.com/office/powerpoint/2010/main" val="18221947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A05495-18FF-4F0A-B79D-F0458C7E19C6}"/>
              </a:ext>
            </a:extLst>
          </p:cNvPr>
          <p:cNvSpPr>
            <a:spLocks noGrp="1"/>
          </p:cNvSpPr>
          <p:nvPr>
            <p:ph type="dt" sz="half" idx="10"/>
          </p:nvPr>
        </p:nvSpPr>
        <p:spPr/>
        <p:txBody>
          <a:bodyPr/>
          <a:lstStyle/>
          <a:p>
            <a:fld id="{9BADB720-5FE0-46BF-871A-A6729EF5F8BF}" type="datetimeFigureOut">
              <a:rPr lang="en-NZ" smtClean="0"/>
              <a:t>28/10/2020</a:t>
            </a:fld>
            <a:endParaRPr lang="en-NZ"/>
          </a:p>
        </p:txBody>
      </p:sp>
      <p:sp>
        <p:nvSpPr>
          <p:cNvPr id="3" name="Footer Placeholder 2">
            <a:extLst>
              <a:ext uri="{FF2B5EF4-FFF2-40B4-BE49-F238E27FC236}">
                <a16:creationId xmlns:a16="http://schemas.microsoft.com/office/drawing/2014/main" id="{1C24E106-F6C5-4372-8716-A9162EC74E51}"/>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F27B60FF-7DAC-4520-A789-8C82EA9140E6}"/>
              </a:ext>
            </a:extLst>
          </p:cNvPr>
          <p:cNvSpPr>
            <a:spLocks noGrp="1"/>
          </p:cNvSpPr>
          <p:nvPr>
            <p:ph type="sldNum" sz="quarter" idx="12"/>
          </p:nvPr>
        </p:nvSpPr>
        <p:spPr/>
        <p:txBody>
          <a:bodyPr/>
          <a:lstStyle/>
          <a:p>
            <a:fld id="{B05C2DA5-74A2-4561-9D9F-4F18259702C2}" type="slidenum">
              <a:rPr lang="en-NZ" smtClean="0"/>
              <a:t>‹#›</a:t>
            </a:fld>
            <a:endParaRPr lang="en-NZ"/>
          </a:p>
        </p:txBody>
      </p:sp>
    </p:spTree>
    <p:extLst>
      <p:ext uri="{BB962C8B-B14F-4D97-AF65-F5344CB8AC3E}">
        <p14:creationId xmlns:p14="http://schemas.microsoft.com/office/powerpoint/2010/main" val="18589170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41DA-0095-455E-82B4-7E5C23B82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7A88F03-4948-4BBC-989E-859194F05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3931525-290D-470D-90A9-B6D0E6F3E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8C591-E5A2-4EFC-889A-40F2C3FEA200}"/>
              </a:ext>
            </a:extLst>
          </p:cNvPr>
          <p:cNvSpPr>
            <a:spLocks noGrp="1"/>
          </p:cNvSpPr>
          <p:nvPr>
            <p:ph type="dt" sz="half" idx="10"/>
          </p:nvPr>
        </p:nvSpPr>
        <p:spPr/>
        <p:txBody>
          <a:bodyPr/>
          <a:lstStyle/>
          <a:p>
            <a:fld id="{9BADB720-5FE0-46BF-871A-A6729EF5F8BF}" type="datetimeFigureOut">
              <a:rPr lang="en-NZ" smtClean="0"/>
              <a:t>28/10/2020</a:t>
            </a:fld>
            <a:endParaRPr lang="en-NZ"/>
          </a:p>
        </p:txBody>
      </p:sp>
      <p:sp>
        <p:nvSpPr>
          <p:cNvPr id="6" name="Footer Placeholder 5">
            <a:extLst>
              <a:ext uri="{FF2B5EF4-FFF2-40B4-BE49-F238E27FC236}">
                <a16:creationId xmlns:a16="http://schemas.microsoft.com/office/drawing/2014/main" id="{C39EB6BB-FA47-4522-B260-E4A3A457D77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397902B-9E75-46CF-868F-D517C469B5D5}"/>
              </a:ext>
            </a:extLst>
          </p:cNvPr>
          <p:cNvSpPr>
            <a:spLocks noGrp="1"/>
          </p:cNvSpPr>
          <p:nvPr>
            <p:ph type="sldNum" sz="quarter" idx="12"/>
          </p:nvPr>
        </p:nvSpPr>
        <p:spPr/>
        <p:txBody>
          <a:bodyPr/>
          <a:lstStyle/>
          <a:p>
            <a:fld id="{B05C2DA5-74A2-4561-9D9F-4F18259702C2}" type="slidenum">
              <a:rPr lang="en-NZ" smtClean="0"/>
              <a:t>‹#›</a:t>
            </a:fld>
            <a:endParaRPr lang="en-NZ"/>
          </a:p>
        </p:txBody>
      </p:sp>
    </p:spTree>
    <p:extLst>
      <p:ext uri="{BB962C8B-B14F-4D97-AF65-F5344CB8AC3E}">
        <p14:creationId xmlns:p14="http://schemas.microsoft.com/office/powerpoint/2010/main" val="23623582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9C5F-6E0A-467E-AA2C-42853DD60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142FCBA-E03C-4CC5-A557-C90F548B51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C76F58B8-7A28-42DC-970E-6A2846D52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F0656-EAF9-4E0C-9F1B-4C7A8E096CA3}"/>
              </a:ext>
            </a:extLst>
          </p:cNvPr>
          <p:cNvSpPr>
            <a:spLocks noGrp="1"/>
          </p:cNvSpPr>
          <p:nvPr>
            <p:ph type="dt" sz="half" idx="10"/>
          </p:nvPr>
        </p:nvSpPr>
        <p:spPr/>
        <p:txBody>
          <a:bodyPr/>
          <a:lstStyle/>
          <a:p>
            <a:fld id="{9BADB720-5FE0-46BF-871A-A6729EF5F8BF}" type="datetimeFigureOut">
              <a:rPr lang="en-NZ" smtClean="0"/>
              <a:t>28/10/2020</a:t>
            </a:fld>
            <a:endParaRPr lang="en-NZ"/>
          </a:p>
        </p:txBody>
      </p:sp>
      <p:sp>
        <p:nvSpPr>
          <p:cNvPr id="6" name="Footer Placeholder 5">
            <a:extLst>
              <a:ext uri="{FF2B5EF4-FFF2-40B4-BE49-F238E27FC236}">
                <a16:creationId xmlns:a16="http://schemas.microsoft.com/office/drawing/2014/main" id="{AA7EF809-CDCB-40DA-A4F7-05902054B51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D375B8C-1278-440E-B106-113608A31376}"/>
              </a:ext>
            </a:extLst>
          </p:cNvPr>
          <p:cNvSpPr>
            <a:spLocks noGrp="1"/>
          </p:cNvSpPr>
          <p:nvPr>
            <p:ph type="sldNum" sz="quarter" idx="12"/>
          </p:nvPr>
        </p:nvSpPr>
        <p:spPr/>
        <p:txBody>
          <a:bodyPr/>
          <a:lstStyle/>
          <a:p>
            <a:fld id="{B05C2DA5-74A2-4561-9D9F-4F18259702C2}" type="slidenum">
              <a:rPr lang="en-NZ" smtClean="0"/>
              <a:t>‹#›</a:t>
            </a:fld>
            <a:endParaRPr lang="en-NZ"/>
          </a:p>
        </p:txBody>
      </p:sp>
    </p:spTree>
    <p:extLst>
      <p:ext uri="{BB962C8B-B14F-4D97-AF65-F5344CB8AC3E}">
        <p14:creationId xmlns:p14="http://schemas.microsoft.com/office/powerpoint/2010/main" val="35399454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2C6BE7-5638-48AB-983F-E17DBD0A0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EF0BA3E-6658-4184-80D5-7CACC3D967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09EBC0C-B6A4-4520-8C06-D05E0ABFD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DB720-5FE0-46BF-871A-A6729EF5F8BF}" type="datetimeFigureOut">
              <a:rPr lang="en-NZ" smtClean="0"/>
              <a:t>28/10/2020</a:t>
            </a:fld>
            <a:endParaRPr lang="en-NZ"/>
          </a:p>
        </p:txBody>
      </p:sp>
      <p:sp>
        <p:nvSpPr>
          <p:cNvPr id="5" name="Footer Placeholder 4">
            <a:extLst>
              <a:ext uri="{FF2B5EF4-FFF2-40B4-BE49-F238E27FC236}">
                <a16:creationId xmlns:a16="http://schemas.microsoft.com/office/drawing/2014/main" id="{CA4D42EE-FBD9-4BDA-BCEF-EDDECE59E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1E030818-F8DD-4802-9464-C422D0DB6F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C2DA5-74A2-4561-9D9F-4F18259702C2}" type="slidenum">
              <a:rPr lang="en-NZ" smtClean="0"/>
              <a:t>‹#›</a:t>
            </a:fld>
            <a:endParaRPr lang="en-NZ"/>
          </a:p>
        </p:txBody>
      </p:sp>
    </p:spTree>
    <p:extLst>
      <p:ext uri="{BB962C8B-B14F-4D97-AF65-F5344CB8AC3E}">
        <p14:creationId xmlns:p14="http://schemas.microsoft.com/office/powerpoint/2010/main" val="1757614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DD7F-3A6D-4098-9AEF-CA6212CB425B}"/>
              </a:ext>
            </a:extLst>
          </p:cNvPr>
          <p:cNvSpPr>
            <a:spLocks noGrp="1"/>
          </p:cNvSpPr>
          <p:nvPr>
            <p:ph type="ctrTitle"/>
          </p:nvPr>
        </p:nvSpPr>
        <p:spPr/>
        <p:txBody>
          <a:bodyPr>
            <a:normAutofit/>
          </a:bodyPr>
          <a:lstStyle/>
          <a:p>
            <a:r>
              <a:rPr lang="en-NZ" b="1" dirty="0"/>
              <a:t>Submission to Waikato District Council</a:t>
            </a:r>
          </a:p>
        </p:txBody>
      </p:sp>
      <p:sp>
        <p:nvSpPr>
          <p:cNvPr id="3" name="Subtitle 2">
            <a:extLst>
              <a:ext uri="{FF2B5EF4-FFF2-40B4-BE49-F238E27FC236}">
                <a16:creationId xmlns:a16="http://schemas.microsoft.com/office/drawing/2014/main" id="{A3F617B6-C8D7-4A99-AAF4-8BA29B37EC9D}"/>
              </a:ext>
            </a:extLst>
          </p:cNvPr>
          <p:cNvSpPr>
            <a:spLocks noGrp="1"/>
          </p:cNvSpPr>
          <p:nvPr>
            <p:ph type="subTitle" idx="1"/>
          </p:nvPr>
        </p:nvSpPr>
        <p:spPr/>
        <p:txBody>
          <a:bodyPr>
            <a:normAutofit lnSpcReduction="10000"/>
          </a:bodyPr>
          <a:lstStyle/>
          <a:p>
            <a:endParaRPr lang="en-NZ" dirty="0"/>
          </a:p>
          <a:p>
            <a:r>
              <a:rPr lang="en-NZ" sz="4000" dirty="0"/>
              <a:t>Steven and Theresa Stark</a:t>
            </a:r>
          </a:p>
          <a:p>
            <a:r>
              <a:rPr lang="en-NZ" sz="4000" dirty="0"/>
              <a:t>29 October 2020</a:t>
            </a:r>
          </a:p>
        </p:txBody>
      </p:sp>
    </p:spTree>
    <p:extLst>
      <p:ext uri="{BB962C8B-B14F-4D97-AF65-F5344CB8AC3E}">
        <p14:creationId xmlns:p14="http://schemas.microsoft.com/office/powerpoint/2010/main" val="10223713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A59603-4A17-48D2-993C-4FE0BA25FC86}"/>
              </a:ext>
            </a:extLst>
          </p:cNvPr>
          <p:cNvPicPr>
            <a:picLocks noChangeAspect="1"/>
          </p:cNvPicPr>
          <p:nvPr/>
        </p:nvPicPr>
        <p:blipFill>
          <a:blip r:embed="rId3"/>
          <a:stretch>
            <a:fillRect/>
          </a:stretch>
        </p:blipFill>
        <p:spPr>
          <a:xfrm>
            <a:off x="23812" y="614362"/>
            <a:ext cx="12144375" cy="5629275"/>
          </a:xfrm>
          <a:prstGeom prst="rect">
            <a:avLst/>
          </a:prstGeom>
        </p:spPr>
      </p:pic>
    </p:spTree>
    <p:extLst>
      <p:ext uri="{BB962C8B-B14F-4D97-AF65-F5344CB8AC3E}">
        <p14:creationId xmlns:p14="http://schemas.microsoft.com/office/powerpoint/2010/main" val="2031495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65D775-489E-4AC8-94B6-4B712BF2D154}"/>
              </a:ext>
            </a:extLst>
          </p:cNvPr>
          <p:cNvPicPr>
            <a:picLocks noChangeAspect="1"/>
          </p:cNvPicPr>
          <p:nvPr/>
        </p:nvPicPr>
        <p:blipFill>
          <a:blip r:embed="rId3"/>
          <a:stretch>
            <a:fillRect/>
          </a:stretch>
        </p:blipFill>
        <p:spPr>
          <a:xfrm>
            <a:off x="57150" y="316611"/>
            <a:ext cx="12134850" cy="5657850"/>
          </a:xfrm>
          <a:prstGeom prst="rect">
            <a:avLst/>
          </a:prstGeom>
        </p:spPr>
      </p:pic>
      <p:sp>
        <p:nvSpPr>
          <p:cNvPr id="4" name="TextBox 3">
            <a:extLst>
              <a:ext uri="{FF2B5EF4-FFF2-40B4-BE49-F238E27FC236}">
                <a16:creationId xmlns:a16="http://schemas.microsoft.com/office/drawing/2014/main" id="{02738A8B-B3FF-48D5-B398-25C34F519AF6}"/>
              </a:ext>
            </a:extLst>
          </p:cNvPr>
          <p:cNvSpPr txBox="1"/>
          <p:nvPr/>
        </p:nvSpPr>
        <p:spPr>
          <a:xfrm>
            <a:off x="4709160" y="4050792"/>
            <a:ext cx="1243584" cy="461665"/>
          </a:xfrm>
          <a:prstGeom prst="rect">
            <a:avLst/>
          </a:prstGeom>
          <a:noFill/>
        </p:spPr>
        <p:txBody>
          <a:bodyPr wrap="square" rtlCol="0">
            <a:spAutoFit/>
          </a:bodyPr>
          <a:lstStyle/>
          <a:p>
            <a:r>
              <a:rPr lang="en-NZ" sz="2400" b="1" dirty="0">
                <a:latin typeface="Arial Nova" panose="020B0504020202020204" pitchFamily="34" charset="0"/>
              </a:rPr>
              <a:t>Track</a:t>
            </a:r>
          </a:p>
        </p:txBody>
      </p:sp>
      <p:cxnSp>
        <p:nvCxnSpPr>
          <p:cNvPr id="6" name="Straight Arrow Connector 5">
            <a:extLst>
              <a:ext uri="{FF2B5EF4-FFF2-40B4-BE49-F238E27FC236}">
                <a16:creationId xmlns:a16="http://schemas.microsoft.com/office/drawing/2014/main" id="{22EF1966-1C26-46E0-B59C-6EFC49E28C60}"/>
              </a:ext>
            </a:extLst>
          </p:cNvPr>
          <p:cNvCxnSpPr>
            <a:cxnSpLocks/>
          </p:cNvCxnSpPr>
          <p:nvPr/>
        </p:nvCxnSpPr>
        <p:spPr>
          <a:xfrm flipH="1">
            <a:off x="4645152" y="4617720"/>
            <a:ext cx="388620" cy="22860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482420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C91482-1068-4858-A952-002CB09B149B}"/>
              </a:ext>
            </a:extLst>
          </p:cNvPr>
          <p:cNvPicPr>
            <a:picLocks noChangeAspect="1"/>
          </p:cNvPicPr>
          <p:nvPr/>
        </p:nvPicPr>
        <p:blipFill>
          <a:blip r:embed="rId3"/>
          <a:stretch>
            <a:fillRect/>
          </a:stretch>
        </p:blipFill>
        <p:spPr>
          <a:xfrm>
            <a:off x="4763" y="0"/>
            <a:ext cx="8048625" cy="5324475"/>
          </a:xfrm>
          <a:prstGeom prst="rect">
            <a:avLst/>
          </a:prstGeom>
        </p:spPr>
      </p:pic>
      <p:pic>
        <p:nvPicPr>
          <p:cNvPr id="5" name="Picture 4">
            <a:extLst>
              <a:ext uri="{FF2B5EF4-FFF2-40B4-BE49-F238E27FC236}">
                <a16:creationId xmlns:a16="http://schemas.microsoft.com/office/drawing/2014/main" id="{FB601015-88BD-4AF4-A931-20ACE198FD12}"/>
              </a:ext>
            </a:extLst>
          </p:cNvPr>
          <p:cNvPicPr>
            <a:picLocks noChangeAspect="1"/>
          </p:cNvPicPr>
          <p:nvPr/>
        </p:nvPicPr>
        <p:blipFill>
          <a:blip r:embed="rId4"/>
          <a:stretch>
            <a:fillRect/>
          </a:stretch>
        </p:blipFill>
        <p:spPr>
          <a:xfrm>
            <a:off x="7443788" y="0"/>
            <a:ext cx="4743449" cy="2324100"/>
          </a:xfrm>
          <a:prstGeom prst="rect">
            <a:avLst/>
          </a:prstGeom>
        </p:spPr>
      </p:pic>
      <p:sp>
        <p:nvSpPr>
          <p:cNvPr id="6" name="TextBox 5">
            <a:extLst>
              <a:ext uri="{FF2B5EF4-FFF2-40B4-BE49-F238E27FC236}">
                <a16:creationId xmlns:a16="http://schemas.microsoft.com/office/drawing/2014/main" id="{593E20B9-3D3A-429D-9983-56019127CA8D}"/>
              </a:ext>
            </a:extLst>
          </p:cNvPr>
          <p:cNvSpPr txBox="1"/>
          <p:nvPr/>
        </p:nvSpPr>
        <p:spPr>
          <a:xfrm>
            <a:off x="9913366" y="343644"/>
            <a:ext cx="2350071" cy="2385268"/>
          </a:xfrm>
          <a:prstGeom prst="rect">
            <a:avLst/>
          </a:prstGeom>
          <a:noFill/>
        </p:spPr>
        <p:txBody>
          <a:bodyPr wrap="square" rtlCol="0">
            <a:spAutoFit/>
          </a:bodyPr>
          <a:lstStyle/>
          <a:p>
            <a:pPr algn="ctr"/>
            <a:r>
              <a:rPr lang="en-NZ" sz="1200" b="1" dirty="0">
                <a:latin typeface="Arial Nova" panose="020B0504020202020204" pitchFamily="34" charset="0"/>
              </a:rPr>
              <a:t>Category Name</a:t>
            </a:r>
            <a:endParaRPr lang="en-NZ" sz="1200" dirty="0">
              <a:latin typeface="Arial Nova" panose="020B0504020202020204" pitchFamily="34" charset="0"/>
            </a:endParaRPr>
          </a:p>
          <a:p>
            <a:endParaRPr lang="en-NZ" sz="1200" dirty="0">
              <a:latin typeface="Arial Nova" panose="020B0504020202020204" pitchFamily="34" charset="0"/>
            </a:endParaRPr>
          </a:p>
          <a:p>
            <a:pPr>
              <a:lnSpc>
                <a:spcPct val="150000"/>
              </a:lnSpc>
            </a:pPr>
            <a:r>
              <a:rPr lang="en-NZ" sz="1100" dirty="0">
                <a:latin typeface="Arial Nova" panose="020B0504020202020204" pitchFamily="34" charset="0"/>
              </a:rPr>
              <a:t>Acutely Threatened</a:t>
            </a:r>
          </a:p>
          <a:p>
            <a:pPr>
              <a:lnSpc>
                <a:spcPct val="150000"/>
              </a:lnSpc>
            </a:pPr>
            <a:r>
              <a:rPr lang="en-NZ" sz="1100" dirty="0">
                <a:latin typeface="Arial Nova" panose="020B0504020202020204" pitchFamily="34" charset="0"/>
              </a:rPr>
              <a:t>Chronically Threatened</a:t>
            </a:r>
          </a:p>
          <a:p>
            <a:pPr>
              <a:lnSpc>
                <a:spcPct val="150000"/>
              </a:lnSpc>
            </a:pPr>
            <a:r>
              <a:rPr lang="en-NZ" sz="1100" dirty="0">
                <a:latin typeface="Arial Nova" panose="020B0504020202020204" pitchFamily="34" charset="0"/>
              </a:rPr>
              <a:t>At Risk</a:t>
            </a:r>
          </a:p>
          <a:p>
            <a:pPr>
              <a:lnSpc>
                <a:spcPct val="150000"/>
              </a:lnSpc>
            </a:pPr>
            <a:r>
              <a:rPr lang="en-NZ" sz="1100" dirty="0">
                <a:latin typeface="Arial Nova" panose="020B0504020202020204" pitchFamily="34" charset="0"/>
              </a:rPr>
              <a:t>Critically Under-protected</a:t>
            </a:r>
          </a:p>
          <a:p>
            <a:pPr>
              <a:lnSpc>
                <a:spcPct val="150000"/>
              </a:lnSpc>
            </a:pPr>
            <a:r>
              <a:rPr lang="en-NZ" sz="1100" dirty="0">
                <a:latin typeface="Arial Nova" panose="020B0504020202020204" pitchFamily="34" charset="0"/>
              </a:rPr>
              <a:t>Under-protected</a:t>
            </a:r>
          </a:p>
          <a:p>
            <a:pPr>
              <a:lnSpc>
                <a:spcPct val="150000"/>
              </a:lnSpc>
            </a:pPr>
            <a:r>
              <a:rPr lang="en-NZ" sz="1100" dirty="0">
                <a:latin typeface="Arial Nova" panose="020B0504020202020204" pitchFamily="34" charset="0"/>
              </a:rPr>
              <a:t>Less Reduced &amp; Better Protected</a:t>
            </a:r>
          </a:p>
          <a:p>
            <a:pPr algn="ctr"/>
            <a:endParaRPr lang="en-NZ" sz="1200" dirty="0">
              <a:latin typeface="Arial Nova" panose="020B0504020202020204" pitchFamily="34" charset="0"/>
            </a:endParaRPr>
          </a:p>
          <a:p>
            <a:pPr algn="ctr"/>
            <a:endParaRPr lang="en-NZ" sz="1300" b="1" dirty="0">
              <a:latin typeface="Arial Nova" panose="020B0504020202020204" pitchFamily="34" charset="0"/>
            </a:endParaRPr>
          </a:p>
        </p:txBody>
      </p:sp>
      <p:sp>
        <p:nvSpPr>
          <p:cNvPr id="8" name="TextBox 7">
            <a:extLst>
              <a:ext uri="{FF2B5EF4-FFF2-40B4-BE49-F238E27FC236}">
                <a16:creationId xmlns:a16="http://schemas.microsoft.com/office/drawing/2014/main" id="{52343C4D-D140-43AB-841A-AEEF13EA01F9}"/>
              </a:ext>
            </a:extLst>
          </p:cNvPr>
          <p:cNvSpPr txBox="1"/>
          <p:nvPr/>
        </p:nvSpPr>
        <p:spPr>
          <a:xfrm>
            <a:off x="220266" y="5324475"/>
            <a:ext cx="11751468" cy="1477328"/>
          </a:xfrm>
          <a:prstGeom prst="rect">
            <a:avLst/>
          </a:prstGeom>
          <a:noFill/>
        </p:spPr>
        <p:txBody>
          <a:bodyPr wrap="square">
            <a:spAutoFit/>
          </a:bodyPr>
          <a:lstStyle/>
          <a:p>
            <a:r>
              <a:rPr lang="en-NZ" b="0" i="0" dirty="0">
                <a:solidFill>
                  <a:srgbClr val="000000"/>
                </a:solidFill>
                <a:effectLst/>
                <a:latin typeface="geomanist"/>
              </a:rPr>
              <a:t>The </a:t>
            </a:r>
            <a:r>
              <a:rPr lang="en-NZ" b="1" i="0" dirty="0">
                <a:solidFill>
                  <a:srgbClr val="000000"/>
                </a:solidFill>
                <a:effectLst/>
                <a:latin typeface="geomanist"/>
              </a:rPr>
              <a:t>Threatened Environment Classification </a:t>
            </a:r>
            <a:r>
              <a:rPr lang="en-NZ" b="0" i="0" dirty="0">
                <a:solidFill>
                  <a:srgbClr val="000000"/>
                </a:solidFill>
                <a:effectLst/>
                <a:latin typeface="geomanist"/>
              </a:rPr>
              <a:t>is a combination of three national databases: Land Environments New Zealand (LENZ), classes Land Cover Database (LCDB) and the protected areas network (reflecting areas legally protected for the purpose of natural heritage protection). The classification combines this information into a simple and practical GIS tool. ‘Threatened environments’ (categories 1 to 5) are those in which much indigenous vegetation has been cleared and/or only a small proportion of what remains is legally protected.</a:t>
            </a:r>
            <a:endParaRPr lang="en-NZ" dirty="0"/>
          </a:p>
        </p:txBody>
      </p:sp>
    </p:spTree>
    <p:extLst>
      <p:ext uri="{BB962C8B-B14F-4D97-AF65-F5344CB8AC3E}">
        <p14:creationId xmlns:p14="http://schemas.microsoft.com/office/powerpoint/2010/main" val="3558703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C91482-1068-4858-A952-002CB09B149B}"/>
              </a:ext>
            </a:extLst>
          </p:cNvPr>
          <p:cNvPicPr>
            <a:picLocks noChangeAspect="1"/>
          </p:cNvPicPr>
          <p:nvPr/>
        </p:nvPicPr>
        <p:blipFill>
          <a:blip r:embed="rId3"/>
          <a:stretch>
            <a:fillRect/>
          </a:stretch>
        </p:blipFill>
        <p:spPr>
          <a:xfrm>
            <a:off x="4763" y="0"/>
            <a:ext cx="8048625" cy="5324475"/>
          </a:xfrm>
          <a:prstGeom prst="rect">
            <a:avLst/>
          </a:prstGeom>
        </p:spPr>
      </p:pic>
      <p:pic>
        <p:nvPicPr>
          <p:cNvPr id="5" name="Picture 4">
            <a:extLst>
              <a:ext uri="{FF2B5EF4-FFF2-40B4-BE49-F238E27FC236}">
                <a16:creationId xmlns:a16="http://schemas.microsoft.com/office/drawing/2014/main" id="{FB601015-88BD-4AF4-A931-20ACE198FD12}"/>
              </a:ext>
            </a:extLst>
          </p:cNvPr>
          <p:cNvPicPr>
            <a:picLocks noChangeAspect="1"/>
          </p:cNvPicPr>
          <p:nvPr/>
        </p:nvPicPr>
        <p:blipFill>
          <a:blip r:embed="rId4"/>
          <a:stretch>
            <a:fillRect/>
          </a:stretch>
        </p:blipFill>
        <p:spPr>
          <a:xfrm>
            <a:off x="7443788" y="0"/>
            <a:ext cx="4743449" cy="2324100"/>
          </a:xfrm>
          <a:prstGeom prst="rect">
            <a:avLst/>
          </a:prstGeom>
        </p:spPr>
      </p:pic>
      <p:sp>
        <p:nvSpPr>
          <p:cNvPr id="6" name="TextBox 5">
            <a:extLst>
              <a:ext uri="{FF2B5EF4-FFF2-40B4-BE49-F238E27FC236}">
                <a16:creationId xmlns:a16="http://schemas.microsoft.com/office/drawing/2014/main" id="{593E20B9-3D3A-429D-9983-56019127CA8D}"/>
              </a:ext>
            </a:extLst>
          </p:cNvPr>
          <p:cNvSpPr txBox="1"/>
          <p:nvPr/>
        </p:nvSpPr>
        <p:spPr>
          <a:xfrm>
            <a:off x="9913366" y="343644"/>
            <a:ext cx="2350071" cy="2385268"/>
          </a:xfrm>
          <a:prstGeom prst="rect">
            <a:avLst/>
          </a:prstGeom>
          <a:noFill/>
        </p:spPr>
        <p:txBody>
          <a:bodyPr wrap="square" rtlCol="0">
            <a:spAutoFit/>
          </a:bodyPr>
          <a:lstStyle/>
          <a:p>
            <a:pPr algn="ctr"/>
            <a:r>
              <a:rPr lang="en-NZ" sz="1200" b="1" dirty="0">
                <a:latin typeface="Arial Nova" panose="020B0504020202020204" pitchFamily="34" charset="0"/>
              </a:rPr>
              <a:t>Category Name</a:t>
            </a:r>
            <a:endParaRPr lang="en-NZ" sz="1200" dirty="0">
              <a:latin typeface="Arial Nova" panose="020B0504020202020204" pitchFamily="34" charset="0"/>
            </a:endParaRPr>
          </a:p>
          <a:p>
            <a:endParaRPr lang="en-NZ" sz="1200" dirty="0">
              <a:latin typeface="Arial Nova" panose="020B0504020202020204" pitchFamily="34" charset="0"/>
            </a:endParaRPr>
          </a:p>
          <a:p>
            <a:pPr>
              <a:lnSpc>
                <a:spcPct val="150000"/>
              </a:lnSpc>
            </a:pPr>
            <a:r>
              <a:rPr lang="en-NZ" sz="1100" dirty="0">
                <a:latin typeface="Arial Nova" panose="020B0504020202020204" pitchFamily="34" charset="0"/>
              </a:rPr>
              <a:t>Acutely Threatened</a:t>
            </a:r>
          </a:p>
          <a:p>
            <a:pPr>
              <a:lnSpc>
                <a:spcPct val="150000"/>
              </a:lnSpc>
            </a:pPr>
            <a:r>
              <a:rPr lang="en-NZ" sz="1100" dirty="0">
                <a:latin typeface="Arial Nova" panose="020B0504020202020204" pitchFamily="34" charset="0"/>
              </a:rPr>
              <a:t>Chronically Threatened</a:t>
            </a:r>
          </a:p>
          <a:p>
            <a:pPr>
              <a:lnSpc>
                <a:spcPct val="150000"/>
              </a:lnSpc>
            </a:pPr>
            <a:r>
              <a:rPr lang="en-NZ" sz="1100" dirty="0">
                <a:latin typeface="Arial Nova" panose="020B0504020202020204" pitchFamily="34" charset="0"/>
              </a:rPr>
              <a:t>At Risk</a:t>
            </a:r>
          </a:p>
          <a:p>
            <a:pPr>
              <a:lnSpc>
                <a:spcPct val="150000"/>
              </a:lnSpc>
            </a:pPr>
            <a:r>
              <a:rPr lang="en-NZ" sz="1100" dirty="0">
                <a:latin typeface="Arial Nova" panose="020B0504020202020204" pitchFamily="34" charset="0"/>
              </a:rPr>
              <a:t>Critically Under-protected</a:t>
            </a:r>
          </a:p>
          <a:p>
            <a:pPr>
              <a:lnSpc>
                <a:spcPct val="150000"/>
              </a:lnSpc>
            </a:pPr>
            <a:r>
              <a:rPr lang="en-NZ" sz="1100" dirty="0">
                <a:latin typeface="Arial Nova" panose="020B0504020202020204" pitchFamily="34" charset="0"/>
              </a:rPr>
              <a:t>Under-protected</a:t>
            </a:r>
          </a:p>
          <a:p>
            <a:pPr>
              <a:lnSpc>
                <a:spcPct val="150000"/>
              </a:lnSpc>
            </a:pPr>
            <a:r>
              <a:rPr lang="en-NZ" sz="1100" dirty="0">
                <a:latin typeface="Arial Nova" panose="020B0504020202020204" pitchFamily="34" charset="0"/>
              </a:rPr>
              <a:t>Less Reduced &amp; Better Protected</a:t>
            </a:r>
          </a:p>
          <a:p>
            <a:pPr algn="ctr"/>
            <a:endParaRPr lang="en-NZ" sz="1200" dirty="0">
              <a:latin typeface="Arial Nova" panose="020B0504020202020204" pitchFamily="34" charset="0"/>
            </a:endParaRPr>
          </a:p>
          <a:p>
            <a:pPr algn="ctr"/>
            <a:endParaRPr lang="en-NZ" sz="1300" b="1" dirty="0">
              <a:latin typeface="Arial Nova" panose="020B0504020202020204" pitchFamily="34" charset="0"/>
            </a:endParaRPr>
          </a:p>
        </p:txBody>
      </p:sp>
      <p:pic>
        <p:nvPicPr>
          <p:cNvPr id="3" name="Picture 2">
            <a:extLst>
              <a:ext uri="{FF2B5EF4-FFF2-40B4-BE49-F238E27FC236}">
                <a16:creationId xmlns:a16="http://schemas.microsoft.com/office/drawing/2014/main" id="{836AD754-745E-4CB6-81D7-C9199EA95E21}"/>
              </a:ext>
            </a:extLst>
          </p:cNvPr>
          <p:cNvPicPr>
            <a:picLocks noChangeAspect="1"/>
          </p:cNvPicPr>
          <p:nvPr/>
        </p:nvPicPr>
        <p:blipFill>
          <a:blip r:embed="rId5"/>
          <a:stretch>
            <a:fillRect/>
          </a:stretch>
        </p:blipFill>
        <p:spPr>
          <a:xfrm>
            <a:off x="8153624" y="2724150"/>
            <a:ext cx="3933377" cy="2200275"/>
          </a:xfrm>
          <a:prstGeom prst="rect">
            <a:avLst/>
          </a:prstGeom>
        </p:spPr>
      </p:pic>
      <p:sp>
        <p:nvSpPr>
          <p:cNvPr id="4" name="TextBox 3">
            <a:extLst>
              <a:ext uri="{FF2B5EF4-FFF2-40B4-BE49-F238E27FC236}">
                <a16:creationId xmlns:a16="http://schemas.microsoft.com/office/drawing/2014/main" id="{B667CE9A-FB7C-49BC-9B0E-862A2FF2DB81}"/>
              </a:ext>
            </a:extLst>
          </p:cNvPr>
          <p:cNvSpPr txBox="1"/>
          <p:nvPr/>
        </p:nvSpPr>
        <p:spPr>
          <a:xfrm>
            <a:off x="10058399" y="2862559"/>
            <a:ext cx="542925" cy="307777"/>
          </a:xfrm>
          <a:prstGeom prst="rect">
            <a:avLst/>
          </a:prstGeom>
          <a:noFill/>
        </p:spPr>
        <p:txBody>
          <a:bodyPr wrap="square" rtlCol="0">
            <a:spAutoFit/>
          </a:bodyPr>
          <a:lstStyle/>
          <a:p>
            <a:r>
              <a:rPr lang="en-NZ" sz="1400" b="1" dirty="0">
                <a:latin typeface="Arial Nova" panose="020B0504020202020204" pitchFamily="34" charset="0"/>
              </a:rPr>
              <a:t>13%</a:t>
            </a:r>
          </a:p>
        </p:txBody>
      </p:sp>
      <p:sp>
        <p:nvSpPr>
          <p:cNvPr id="7" name="TextBox 6">
            <a:extLst>
              <a:ext uri="{FF2B5EF4-FFF2-40B4-BE49-F238E27FC236}">
                <a16:creationId xmlns:a16="http://schemas.microsoft.com/office/drawing/2014/main" id="{80636ABC-40E4-49BD-AD58-7680F570F460}"/>
              </a:ext>
            </a:extLst>
          </p:cNvPr>
          <p:cNvSpPr txBox="1"/>
          <p:nvPr/>
        </p:nvSpPr>
        <p:spPr>
          <a:xfrm>
            <a:off x="10201274" y="3347622"/>
            <a:ext cx="542925" cy="307777"/>
          </a:xfrm>
          <a:prstGeom prst="rect">
            <a:avLst/>
          </a:prstGeom>
          <a:noFill/>
        </p:spPr>
        <p:txBody>
          <a:bodyPr wrap="square" rtlCol="0">
            <a:spAutoFit/>
          </a:bodyPr>
          <a:lstStyle/>
          <a:p>
            <a:r>
              <a:rPr lang="en-NZ" sz="1400" b="1" dirty="0">
                <a:latin typeface="Arial Nova" panose="020B0504020202020204" pitchFamily="34" charset="0"/>
              </a:rPr>
              <a:t>5%</a:t>
            </a:r>
          </a:p>
        </p:txBody>
      </p:sp>
      <p:sp>
        <p:nvSpPr>
          <p:cNvPr id="8" name="TextBox 7">
            <a:extLst>
              <a:ext uri="{FF2B5EF4-FFF2-40B4-BE49-F238E27FC236}">
                <a16:creationId xmlns:a16="http://schemas.microsoft.com/office/drawing/2014/main" id="{4263768B-8F18-44DC-91CF-C74041387E56}"/>
              </a:ext>
            </a:extLst>
          </p:cNvPr>
          <p:cNvSpPr txBox="1"/>
          <p:nvPr/>
        </p:nvSpPr>
        <p:spPr>
          <a:xfrm>
            <a:off x="10120312" y="3829050"/>
            <a:ext cx="585788" cy="307777"/>
          </a:xfrm>
          <a:prstGeom prst="rect">
            <a:avLst/>
          </a:prstGeom>
          <a:noFill/>
        </p:spPr>
        <p:txBody>
          <a:bodyPr wrap="square" rtlCol="0">
            <a:spAutoFit/>
          </a:bodyPr>
          <a:lstStyle/>
          <a:p>
            <a:r>
              <a:rPr lang="en-NZ" sz="1400" b="1" dirty="0">
                <a:latin typeface="Arial Nova" panose="020B0504020202020204" pitchFamily="34" charset="0"/>
              </a:rPr>
              <a:t>34%</a:t>
            </a:r>
          </a:p>
        </p:txBody>
      </p:sp>
      <p:sp>
        <p:nvSpPr>
          <p:cNvPr id="9" name="TextBox 8">
            <a:extLst>
              <a:ext uri="{FF2B5EF4-FFF2-40B4-BE49-F238E27FC236}">
                <a16:creationId xmlns:a16="http://schemas.microsoft.com/office/drawing/2014/main" id="{E3FA6D06-BEE7-4721-A98F-95BD9DD85D35}"/>
              </a:ext>
            </a:extLst>
          </p:cNvPr>
          <p:cNvSpPr txBox="1"/>
          <p:nvPr/>
        </p:nvSpPr>
        <p:spPr>
          <a:xfrm>
            <a:off x="10120312" y="4398407"/>
            <a:ext cx="704850" cy="307777"/>
          </a:xfrm>
          <a:prstGeom prst="rect">
            <a:avLst/>
          </a:prstGeom>
          <a:noFill/>
        </p:spPr>
        <p:txBody>
          <a:bodyPr wrap="square" rtlCol="0">
            <a:spAutoFit/>
          </a:bodyPr>
          <a:lstStyle/>
          <a:p>
            <a:r>
              <a:rPr lang="en-NZ" sz="1400" b="1" dirty="0">
                <a:latin typeface="Arial Nova" panose="020B0504020202020204" pitchFamily="34" charset="0"/>
              </a:rPr>
              <a:t>48%</a:t>
            </a:r>
          </a:p>
        </p:txBody>
      </p:sp>
      <p:sp>
        <p:nvSpPr>
          <p:cNvPr id="11" name="TextBox 10">
            <a:extLst>
              <a:ext uri="{FF2B5EF4-FFF2-40B4-BE49-F238E27FC236}">
                <a16:creationId xmlns:a16="http://schemas.microsoft.com/office/drawing/2014/main" id="{D350E780-025F-4CC8-9F85-0F1B8DEEF1F8}"/>
              </a:ext>
            </a:extLst>
          </p:cNvPr>
          <p:cNvSpPr txBox="1"/>
          <p:nvPr/>
        </p:nvSpPr>
        <p:spPr>
          <a:xfrm>
            <a:off x="228600" y="5324475"/>
            <a:ext cx="11734799" cy="1477328"/>
          </a:xfrm>
          <a:prstGeom prst="rect">
            <a:avLst/>
          </a:prstGeom>
          <a:noFill/>
        </p:spPr>
        <p:txBody>
          <a:bodyPr wrap="square">
            <a:spAutoFit/>
          </a:bodyPr>
          <a:lstStyle/>
          <a:p>
            <a:r>
              <a:rPr lang="en-NZ" b="0" i="0" dirty="0">
                <a:solidFill>
                  <a:srgbClr val="000000"/>
                </a:solidFill>
                <a:effectLst/>
                <a:latin typeface="geomanist"/>
              </a:rPr>
              <a:t>The </a:t>
            </a:r>
            <a:r>
              <a:rPr lang="en-NZ" b="1" i="0" dirty="0">
                <a:solidFill>
                  <a:srgbClr val="000000"/>
                </a:solidFill>
                <a:effectLst/>
                <a:latin typeface="geomanist"/>
              </a:rPr>
              <a:t>Threatened Environment Classification </a:t>
            </a:r>
            <a:r>
              <a:rPr lang="en-NZ" b="0" i="0" dirty="0">
                <a:solidFill>
                  <a:srgbClr val="000000"/>
                </a:solidFill>
                <a:effectLst/>
                <a:latin typeface="geomanist"/>
              </a:rPr>
              <a:t>is a combination of three national databases: Land Environments New Zealand (LENZ), classes Land Cover Database (LCDB) and the protected areas network (reflecting areas legally protected for the purpose of natural heritage protection). The classification combines this information into a simple and practical GIS tool. ‘Threatened environments’ (categories 1 to 5) are those in which much indigenous vegetation has been cleared and/or only a small proportion of what remains is legally protected.</a:t>
            </a:r>
            <a:endParaRPr lang="en-NZ" dirty="0"/>
          </a:p>
        </p:txBody>
      </p:sp>
    </p:spTree>
    <p:extLst>
      <p:ext uri="{BB962C8B-B14F-4D97-AF65-F5344CB8AC3E}">
        <p14:creationId xmlns:p14="http://schemas.microsoft.com/office/powerpoint/2010/main" val="2545580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8A7C12-A84D-409A-8BD6-DF7B561EBC06}"/>
              </a:ext>
            </a:extLst>
          </p:cNvPr>
          <p:cNvSpPr>
            <a:spLocks noGrp="1"/>
          </p:cNvSpPr>
          <p:nvPr>
            <p:ph type="title"/>
          </p:nvPr>
        </p:nvSpPr>
        <p:spPr/>
        <p:txBody>
          <a:bodyPr/>
          <a:lstStyle/>
          <a:p>
            <a:pPr algn="ctr"/>
            <a:r>
              <a:rPr lang="en-NZ" b="1" dirty="0"/>
              <a:t>Findings of the MAC Report</a:t>
            </a:r>
          </a:p>
        </p:txBody>
      </p:sp>
      <p:sp>
        <p:nvSpPr>
          <p:cNvPr id="5" name="Content Placeholder 4">
            <a:extLst>
              <a:ext uri="{FF2B5EF4-FFF2-40B4-BE49-F238E27FC236}">
                <a16:creationId xmlns:a16="http://schemas.microsoft.com/office/drawing/2014/main" id="{71FA244F-F340-40ED-8827-08667B2E0FEE}"/>
              </a:ext>
            </a:extLst>
          </p:cNvPr>
          <p:cNvSpPr>
            <a:spLocks noGrp="1"/>
          </p:cNvSpPr>
          <p:nvPr>
            <p:ph idx="1"/>
          </p:nvPr>
        </p:nvSpPr>
        <p:spPr/>
        <p:txBody>
          <a:bodyPr>
            <a:normAutofit/>
          </a:bodyPr>
          <a:lstStyle/>
          <a:p>
            <a:r>
              <a:rPr lang="en-NZ" dirty="0"/>
              <a:t>In 2000 – Govt funded Ministerial Advisory Committee (MAC) to consult widely about biodiversity on private land</a:t>
            </a:r>
          </a:p>
          <a:p>
            <a:r>
              <a:rPr lang="en-NZ" dirty="0"/>
              <a:t>Key underpinning assumption of the Report – </a:t>
            </a:r>
            <a:r>
              <a:rPr lang="en-NZ" b="1" dirty="0"/>
              <a:t>“</a:t>
            </a:r>
            <a:r>
              <a:rPr lang="en-NZ" b="1" i="1" dirty="0"/>
              <a:t>successful nature conservation requires willing and motivated landowners”</a:t>
            </a:r>
            <a:endParaRPr lang="en-NZ" dirty="0"/>
          </a:p>
          <a:p>
            <a:r>
              <a:rPr lang="en-NZ" dirty="0"/>
              <a:t>Increased regulation on private land can provoke resistance and undermine goodwill – making it ineffective and counterproductive &amp; does not create willing and motivated landowners</a:t>
            </a:r>
          </a:p>
          <a:p>
            <a:endParaRPr lang="en-NZ" b="1" dirty="0"/>
          </a:p>
        </p:txBody>
      </p:sp>
    </p:spTree>
    <p:extLst>
      <p:ext uri="{BB962C8B-B14F-4D97-AF65-F5344CB8AC3E}">
        <p14:creationId xmlns:p14="http://schemas.microsoft.com/office/powerpoint/2010/main" val="25519907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54E907-CF03-4831-BD37-BE3072998C2E}"/>
              </a:ext>
            </a:extLst>
          </p:cNvPr>
          <p:cNvSpPr>
            <a:spLocks noGrp="1"/>
          </p:cNvSpPr>
          <p:nvPr>
            <p:ph type="title"/>
          </p:nvPr>
        </p:nvSpPr>
        <p:spPr/>
        <p:txBody>
          <a:bodyPr/>
          <a:lstStyle/>
          <a:p>
            <a:pPr algn="ctr"/>
            <a:r>
              <a:rPr lang="en-NZ" b="1" dirty="0"/>
              <a:t>Relief Sought</a:t>
            </a:r>
          </a:p>
        </p:txBody>
      </p:sp>
      <p:sp>
        <p:nvSpPr>
          <p:cNvPr id="5" name="Content Placeholder 4">
            <a:extLst>
              <a:ext uri="{FF2B5EF4-FFF2-40B4-BE49-F238E27FC236}">
                <a16:creationId xmlns:a16="http://schemas.microsoft.com/office/drawing/2014/main" id="{BC320959-0563-498D-90B8-FBC6C41CA553}"/>
              </a:ext>
            </a:extLst>
          </p:cNvPr>
          <p:cNvSpPr>
            <a:spLocks noGrp="1"/>
          </p:cNvSpPr>
          <p:nvPr>
            <p:ph idx="1"/>
          </p:nvPr>
        </p:nvSpPr>
        <p:spPr>
          <a:xfrm>
            <a:off x="838200" y="1456347"/>
            <a:ext cx="10515600" cy="5036527"/>
          </a:xfrm>
        </p:spPr>
        <p:txBody>
          <a:bodyPr>
            <a:normAutofit/>
          </a:bodyPr>
          <a:lstStyle/>
          <a:p>
            <a:r>
              <a:rPr lang="en-NZ" dirty="0"/>
              <a:t>Talk to landowners </a:t>
            </a:r>
            <a:r>
              <a:rPr lang="en-NZ" b="1" i="1" dirty="0"/>
              <a:t>before</a:t>
            </a:r>
            <a:r>
              <a:rPr lang="en-NZ" dirty="0"/>
              <a:t> placing designations such as SNA and ONF on their property.</a:t>
            </a:r>
          </a:p>
          <a:p>
            <a:r>
              <a:rPr lang="en-NZ" dirty="0"/>
              <a:t>If constricting rights on private property for public good, offer an incentive to offset the cost to the landowner and increase goodwill, i.e. transferable development rights</a:t>
            </a:r>
          </a:p>
          <a:p>
            <a:r>
              <a:rPr lang="en-NZ" dirty="0"/>
              <a:t>For landowners with such designations on their property, pay for any fencing and pest management required to keep vegetation healthy as without that – the area will most likely deteriorate and an alienated landowner will not take on those costs</a:t>
            </a:r>
          </a:p>
          <a:p>
            <a:r>
              <a:rPr lang="en-NZ" dirty="0"/>
              <a:t>Give meaningful rates relief for land with such designations</a:t>
            </a:r>
          </a:p>
          <a:p>
            <a:r>
              <a:rPr lang="en-NZ" dirty="0"/>
              <a:t>Remove the SNA and ONF designations from our property</a:t>
            </a:r>
          </a:p>
          <a:p>
            <a:pPr marL="0" indent="0">
              <a:buNone/>
            </a:pPr>
            <a:endParaRPr lang="en-NZ" dirty="0"/>
          </a:p>
        </p:txBody>
      </p:sp>
    </p:spTree>
    <p:extLst>
      <p:ext uri="{BB962C8B-B14F-4D97-AF65-F5344CB8AC3E}">
        <p14:creationId xmlns:p14="http://schemas.microsoft.com/office/powerpoint/2010/main" val="14474925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0ACB-BE58-459C-8BCD-7E2485383C39}"/>
              </a:ext>
            </a:extLst>
          </p:cNvPr>
          <p:cNvSpPr>
            <a:spLocks noGrp="1"/>
          </p:cNvSpPr>
          <p:nvPr>
            <p:ph type="title"/>
          </p:nvPr>
        </p:nvSpPr>
        <p:spPr/>
        <p:txBody>
          <a:bodyPr/>
          <a:lstStyle/>
          <a:p>
            <a:pPr algn="ctr"/>
            <a:r>
              <a:rPr lang="en-NZ" b="1" dirty="0"/>
              <a:t>Who We Are</a:t>
            </a:r>
          </a:p>
        </p:txBody>
      </p:sp>
      <p:sp>
        <p:nvSpPr>
          <p:cNvPr id="3" name="Content Placeholder 2">
            <a:extLst>
              <a:ext uri="{FF2B5EF4-FFF2-40B4-BE49-F238E27FC236}">
                <a16:creationId xmlns:a16="http://schemas.microsoft.com/office/drawing/2014/main" id="{9F3CBF03-1901-49BA-A5D4-4FFD8A0E0A85}"/>
              </a:ext>
            </a:extLst>
          </p:cNvPr>
          <p:cNvSpPr>
            <a:spLocks noGrp="1"/>
          </p:cNvSpPr>
          <p:nvPr>
            <p:ph idx="1"/>
          </p:nvPr>
        </p:nvSpPr>
        <p:spPr>
          <a:xfrm>
            <a:off x="838200" y="1493838"/>
            <a:ext cx="10515600" cy="5078412"/>
          </a:xfrm>
        </p:spPr>
        <p:txBody>
          <a:bodyPr>
            <a:normAutofit/>
          </a:bodyPr>
          <a:lstStyle/>
          <a:p>
            <a:r>
              <a:rPr lang="en-NZ" sz="3200" dirty="0"/>
              <a:t>Sheep and Beef farmers on 1400-acre property</a:t>
            </a:r>
          </a:p>
          <a:p>
            <a:r>
              <a:rPr lang="en-NZ" sz="3200" dirty="0"/>
              <a:t>Purchased our farm in 2003 with a loan and plans to develop it into a top producing sheep &amp; beef farm and bull leasing operation</a:t>
            </a:r>
          </a:p>
          <a:p>
            <a:r>
              <a:rPr lang="en-NZ" sz="3200" dirty="0"/>
              <a:t>Steven was an owner of the farm previously in partnership with his brothers from 1991 to 2003</a:t>
            </a:r>
          </a:p>
          <a:p>
            <a:r>
              <a:rPr lang="en-NZ" sz="3200" dirty="0"/>
              <a:t>Steven’s family has farmed in the area since 1965 and are still doing so</a:t>
            </a:r>
          </a:p>
          <a:p>
            <a:endParaRPr lang="en-NZ" dirty="0"/>
          </a:p>
        </p:txBody>
      </p:sp>
    </p:spTree>
    <p:extLst>
      <p:ext uri="{BB962C8B-B14F-4D97-AF65-F5344CB8AC3E}">
        <p14:creationId xmlns:p14="http://schemas.microsoft.com/office/powerpoint/2010/main" val="4640716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4F25-C323-4C35-A914-CD67FA6AF1D3}"/>
              </a:ext>
            </a:extLst>
          </p:cNvPr>
          <p:cNvSpPr>
            <a:spLocks noGrp="1"/>
          </p:cNvSpPr>
          <p:nvPr>
            <p:ph type="title"/>
          </p:nvPr>
        </p:nvSpPr>
        <p:spPr/>
        <p:txBody>
          <a:bodyPr/>
          <a:lstStyle/>
          <a:p>
            <a:endParaRPr lang="en-NZ" dirty="0"/>
          </a:p>
        </p:txBody>
      </p:sp>
      <p:pic>
        <p:nvPicPr>
          <p:cNvPr id="4" name="Content Placeholder 3">
            <a:extLst>
              <a:ext uri="{FF2B5EF4-FFF2-40B4-BE49-F238E27FC236}">
                <a16:creationId xmlns:a16="http://schemas.microsoft.com/office/drawing/2014/main" id="{9C4576BB-41F5-43A1-9EC1-0FA8E210F5DA}"/>
              </a:ext>
            </a:extLst>
          </p:cNvPr>
          <p:cNvPicPr>
            <a:picLocks noGrp="1" noChangeAspect="1"/>
          </p:cNvPicPr>
          <p:nvPr>
            <p:ph idx="1"/>
          </p:nvPr>
        </p:nvPicPr>
        <p:blipFill>
          <a:blip r:embed="rId3"/>
          <a:stretch>
            <a:fillRect/>
          </a:stretch>
        </p:blipFill>
        <p:spPr>
          <a:xfrm>
            <a:off x="3427337" y="1825625"/>
            <a:ext cx="5337326" cy="4351338"/>
          </a:xfrm>
          <a:prstGeom prst="rect">
            <a:avLst/>
          </a:prstGeom>
        </p:spPr>
      </p:pic>
      <p:pic>
        <p:nvPicPr>
          <p:cNvPr id="6" name="Picture 5">
            <a:extLst>
              <a:ext uri="{FF2B5EF4-FFF2-40B4-BE49-F238E27FC236}">
                <a16:creationId xmlns:a16="http://schemas.microsoft.com/office/drawing/2014/main" id="{B1010FD1-433E-4D10-9681-9F0D7935F40C}"/>
              </a:ext>
            </a:extLst>
          </p:cNvPr>
          <p:cNvPicPr>
            <a:picLocks noChangeAspect="1"/>
          </p:cNvPicPr>
          <p:nvPr/>
        </p:nvPicPr>
        <p:blipFill>
          <a:blip r:embed="rId4"/>
          <a:stretch>
            <a:fillRect/>
          </a:stretch>
        </p:blipFill>
        <p:spPr>
          <a:xfrm>
            <a:off x="3748087" y="565943"/>
            <a:ext cx="4695825" cy="1057275"/>
          </a:xfrm>
          <a:prstGeom prst="rect">
            <a:avLst/>
          </a:prstGeom>
        </p:spPr>
      </p:pic>
    </p:spTree>
    <p:extLst>
      <p:ext uri="{BB962C8B-B14F-4D97-AF65-F5344CB8AC3E}">
        <p14:creationId xmlns:p14="http://schemas.microsoft.com/office/powerpoint/2010/main" val="32874945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3EC9-AD9C-40BC-A885-6678F6998BE1}"/>
              </a:ext>
            </a:extLst>
          </p:cNvPr>
          <p:cNvSpPr>
            <a:spLocks noGrp="1"/>
          </p:cNvSpPr>
          <p:nvPr>
            <p:ph type="title"/>
          </p:nvPr>
        </p:nvSpPr>
        <p:spPr/>
        <p:txBody>
          <a:bodyPr/>
          <a:lstStyle/>
          <a:p>
            <a:pPr algn="ctr"/>
            <a:r>
              <a:rPr lang="en-NZ" b="1" dirty="0"/>
              <a:t>Why Are We Here Today?</a:t>
            </a:r>
          </a:p>
        </p:txBody>
      </p:sp>
      <p:sp>
        <p:nvSpPr>
          <p:cNvPr id="3" name="Content Placeholder 2">
            <a:extLst>
              <a:ext uri="{FF2B5EF4-FFF2-40B4-BE49-F238E27FC236}">
                <a16:creationId xmlns:a16="http://schemas.microsoft.com/office/drawing/2014/main" id="{79BE1908-4456-450D-8CE4-022883DF891F}"/>
              </a:ext>
            </a:extLst>
          </p:cNvPr>
          <p:cNvSpPr>
            <a:spLocks noGrp="1"/>
          </p:cNvSpPr>
          <p:nvPr>
            <p:ph idx="1"/>
          </p:nvPr>
        </p:nvSpPr>
        <p:spPr/>
        <p:txBody>
          <a:bodyPr/>
          <a:lstStyle/>
          <a:p>
            <a:r>
              <a:rPr lang="en-NZ" sz="3200" dirty="0"/>
              <a:t>To tell you our </a:t>
            </a:r>
            <a:r>
              <a:rPr lang="en-NZ" sz="3200" b="1" dirty="0"/>
              <a:t>concerns</a:t>
            </a:r>
            <a:r>
              <a:rPr lang="en-NZ" sz="3200" dirty="0"/>
              <a:t> about:</a:t>
            </a:r>
          </a:p>
          <a:p>
            <a:pPr lvl="1"/>
            <a:r>
              <a:rPr lang="en-NZ" sz="3200" dirty="0"/>
              <a:t>The consultation process in the hope of improving it</a:t>
            </a:r>
          </a:p>
          <a:p>
            <a:pPr lvl="1"/>
            <a:r>
              <a:rPr lang="en-NZ" sz="3200" dirty="0"/>
              <a:t>Process issues which require addressing</a:t>
            </a:r>
          </a:p>
          <a:p>
            <a:pPr lvl="1"/>
            <a:r>
              <a:rPr lang="en-NZ" sz="3200" dirty="0"/>
              <a:t>Putting designations over private property without accuracy or sufficient data</a:t>
            </a:r>
          </a:p>
          <a:p>
            <a:pPr lvl="1"/>
            <a:r>
              <a:rPr lang="en-NZ" sz="3200" dirty="0"/>
              <a:t>Increased stringent rules that accompany those designations for landowners</a:t>
            </a:r>
          </a:p>
          <a:p>
            <a:pPr lvl="1"/>
            <a:r>
              <a:rPr lang="en-NZ" sz="3200" dirty="0"/>
              <a:t>Request relief</a:t>
            </a:r>
          </a:p>
          <a:p>
            <a:pPr lvl="1"/>
            <a:endParaRPr lang="en-NZ" dirty="0"/>
          </a:p>
          <a:p>
            <a:pPr lvl="1"/>
            <a:endParaRPr lang="en-NZ" dirty="0"/>
          </a:p>
          <a:p>
            <a:pPr lvl="1"/>
            <a:endParaRPr lang="en-NZ" dirty="0"/>
          </a:p>
        </p:txBody>
      </p:sp>
    </p:spTree>
    <p:extLst>
      <p:ext uri="{BB962C8B-B14F-4D97-AF65-F5344CB8AC3E}">
        <p14:creationId xmlns:p14="http://schemas.microsoft.com/office/powerpoint/2010/main" val="11149838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41BDEA-7F78-4089-8441-7419F300FD6F}"/>
              </a:ext>
            </a:extLst>
          </p:cNvPr>
          <p:cNvPicPr>
            <a:picLocks noChangeAspect="1"/>
          </p:cNvPicPr>
          <p:nvPr/>
        </p:nvPicPr>
        <p:blipFill>
          <a:blip r:embed="rId3"/>
          <a:stretch>
            <a:fillRect/>
          </a:stretch>
        </p:blipFill>
        <p:spPr>
          <a:xfrm>
            <a:off x="1566862" y="614362"/>
            <a:ext cx="9058275" cy="5629275"/>
          </a:xfrm>
          <a:prstGeom prst="rect">
            <a:avLst/>
          </a:prstGeom>
        </p:spPr>
      </p:pic>
      <p:sp>
        <p:nvSpPr>
          <p:cNvPr id="3" name="TextBox 2">
            <a:extLst>
              <a:ext uri="{FF2B5EF4-FFF2-40B4-BE49-F238E27FC236}">
                <a16:creationId xmlns:a16="http://schemas.microsoft.com/office/drawing/2014/main" id="{1BB70629-D04F-44BC-BA5A-463752836759}"/>
              </a:ext>
            </a:extLst>
          </p:cNvPr>
          <p:cNvSpPr txBox="1"/>
          <p:nvPr/>
        </p:nvSpPr>
        <p:spPr>
          <a:xfrm>
            <a:off x="7286625" y="1028700"/>
            <a:ext cx="3209925" cy="461665"/>
          </a:xfrm>
          <a:prstGeom prst="rect">
            <a:avLst/>
          </a:prstGeom>
          <a:noFill/>
        </p:spPr>
        <p:txBody>
          <a:bodyPr wrap="square" rtlCol="0">
            <a:spAutoFit/>
          </a:bodyPr>
          <a:lstStyle/>
          <a:p>
            <a:r>
              <a:rPr lang="en-NZ" sz="2400" b="1" dirty="0">
                <a:latin typeface="Arial Nova" panose="020B0504020202020204" pitchFamily="34" charset="0"/>
              </a:rPr>
              <a:t>WDC Operative Plan</a:t>
            </a:r>
          </a:p>
        </p:txBody>
      </p:sp>
    </p:spTree>
    <p:extLst>
      <p:ext uri="{BB962C8B-B14F-4D97-AF65-F5344CB8AC3E}">
        <p14:creationId xmlns:p14="http://schemas.microsoft.com/office/powerpoint/2010/main" val="37156427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41BDEA-7F78-4089-8441-7419F300FD6F}"/>
              </a:ext>
            </a:extLst>
          </p:cNvPr>
          <p:cNvPicPr>
            <a:picLocks noChangeAspect="1"/>
          </p:cNvPicPr>
          <p:nvPr/>
        </p:nvPicPr>
        <p:blipFill>
          <a:blip r:embed="rId3"/>
          <a:stretch>
            <a:fillRect/>
          </a:stretch>
        </p:blipFill>
        <p:spPr>
          <a:xfrm>
            <a:off x="1566862" y="614362"/>
            <a:ext cx="9058275" cy="5629275"/>
          </a:xfrm>
          <a:prstGeom prst="rect">
            <a:avLst/>
          </a:prstGeom>
        </p:spPr>
      </p:pic>
      <p:sp>
        <p:nvSpPr>
          <p:cNvPr id="3" name="TextBox 2">
            <a:extLst>
              <a:ext uri="{FF2B5EF4-FFF2-40B4-BE49-F238E27FC236}">
                <a16:creationId xmlns:a16="http://schemas.microsoft.com/office/drawing/2014/main" id="{1BB70629-D04F-44BC-BA5A-463752836759}"/>
              </a:ext>
            </a:extLst>
          </p:cNvPr>
          <p:cNvSpPr txBox="1"/>
          <p:nvPr/>
        </p:nvSpPr>
        <p:spPr>
          <a:xfrm>
            <a:off x="7286625" y="1028700"/>
            <a:ext cx="3209925" cy="461665"/>
          </a:xfrm>
          <a:prstGeom prst="rect">
            <a:avLst/>
          </a:prstGeom>
          <a:noFill/>
        </p:spPr>
        <p:txBody>
          <a:bodyPr wrap="square" rtlCol="0">
            <a:spAutoFit/>
          </a:bodyPr>
          <a:lstStyle/>
          <a:p>
            <a:r>
              <a:rPr lang="en-NZ" sz="2400" b="1" dirty="0">
                <a:latin typeface="Arial Nova" panose="020B0504020202020204" pitchFamily="34" charset="0"/>
              </a:rPr>
              <a:t>WDC Operative Plan</a:t>
            </a:r>
          </a:p>
        </p:txBody>
      </p:sp>
      <p:sp>
        <p:nvSpPr>
          <p:cNvPr id="4" name="TextBox 3">
            <a:extLst>
              <a:ext uri="{FF2B5EF4-FFF2-40B4-BE49-F238E27FC236}">
                <a16:creationId xmlns:a16="http://schemas.microsoft.com/office/drawing/2014/main" id="{1897ABE4-7437-46D3-AF55-69655D74DD35}"/>
              </a:ext>
            </a:extLst>
          </p:cNvPr>
          <p:cNvSpPr txBox="1"/>
          <p:nvPr/>
        </p:nvSpPr>
        <p:spPr>
          <a:xfrm>
            <a:off x="6743701" y="2314575"/>
            <a:ext cx="2381250" cy="369332"/>
          </a:xfrm>
          <a:prstGeom prst="rect">
            <a:avLst/>
          </a:prstGeom>
          <a:noFill/>
        </p:spPr>
        <p:txBody>
          <a:bodyPr wrap="square" rtlCol="0">
            <a:spAutoFit/>
          </a:bodyPr>
          <a:lstStyle/>
          <a:p>
            <a:r>
              <a:rPr lang="en-NZ" dirty="0">
                <a:latin typeface="Arial Nova" panose="020B0504020202020204" pitchFamily="34" charset="0"/>
              </a:rPr>
              <a:t>Ridgeline Policy Area</a:t>
            </a:r>
          </a:p>
        </p:txBody>
      </p:sp>
      <p:sp>
        <p:nvSpPr>
          <p:cNvPr id="5" name="TextBox 4">
            <a:extLst>
              <a:ext uri="{FF2B5EF4-FFF2-40B4-BE49-F238E27FC236}">
                <a16:creationId xmlns:a16="http://schemas.microsoft.com/office/drawing/2014/main" id="{DCD59393-A599-4FA7-8AE4-EB0FA091CD86}"/>
              </a:ext>
            </a:extLst>
          </p:cNvPr>
          <p:cNvSpPr txBox="1"/>
          <p:nvPr/>
        </p:nvSpPr>
        <p:spPr>
          <a:xfrm>
            <a:off x="3724275" y="3257550"/>
            <a:ext cx="2371725" cy="369332"/>
          </a:xfrm>
          <a:prstGeom prst="rect">
            <a:avLst/>
          </a:prstGeom>
          <a:noFill/>
        </p:spPr>
        <p:txBody>
          <a:bodyPr wrap="square" rtlCol="0">
            <a:spAutoFit/>
          </a:bodyPr>
          <a:lstStyle/>
          <a:p>
            <a:r>
              <a:rPr lang="en-NZ" dirty="0"/>
              <a:t>Coalm</a:t>
            </a:r>
            <a:r>
              <a:rPr lang="en-NZ" dirty="0">
                <a:latin typeface="Arial Nova" panose="020B0504020202020204" pitchFamily="34" charset="0"/>
              </a:rPr>
              <a:t>i</a:t>
            </a:r>
            <a:r>
              <a:rPr lang="en-NZ" dirty="0"/>
              <a:t>ne Policy Area</a:t>
            </a:r>
          </a:p>
        </p:txBody>
      </p:sp>
      <p:cxnSp>
        <p:nvCxnSpPr>
          <p:cNvPr id="7" name="Straight Arrow Connector 6">
            <a:extLst>
              <a:ext uri="{FF2B5EF4-FFF2-40B4-BE49-F238E27FC236}">
                <a16:creationId xmlns:a16="http://schemas.microsoft.com/office/drawing/2014/main" id="{4F477F02-B575-47F4-BF85-5788B4C6D089}"/>
              </a:ext>
            </a:extLst>
          </p:cNvPr>
          <p:cNvCxnSpPr/>
          <p:nvPr/>
        </p:nvCxnSpPr>
        <p:spPr>
          <a:xfrm flipH="1">
            <a:off x="6219825" y="2495550"/>
            <a:ext cx="5238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E1F67BB8-777B-496C-8E78-E1CEC858E23F}"/>
              </a:ext>
            </a:extLst>
          </p:cNvPr>
          <p:cNvCxnSpPr/>
          <p:nvPr/>
        </p:nvCxnSpPr>
        <p:spPr>
          <a:xfrm flipV="1">
            <a:off x="5114925" y="2476500"/>
            <a:ext cx="0" cy="7810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69E70865-1693-4A53-94AF-0C7FDC1238CF}"/>
              </a:ext>
            </a:extLst>
          </p:cNvPr>
          <p:cNvSpPr txBox="1"/>
          <p:nvPr/>
        </p:nvSpPr>
        <p:spPr>
          <a:xfrm>
            <a:off x="3724275" y="4227373"/>
            <a:ext cx="2371725" cy="338554"/>
          </a:xfrm>
          <a:prstGeom prst="rect">
            <a:avLst/>
          </a:prstGeom>
          <a:noFill/>
        </p:spPr>
        <p:txBody>
          <a:bodyPr wrap="square" rtlCol="0">
            <a:spAutoFit/>
          </a:bodyPr>
          <a:lstStyle/>
          <a:p>
            <a:r>
              <a:rPr lang="en-NZ" sz="1600" dirty="0">
                <a:latin typeface="Arial Nova" panose="020B0504020202020204" pitchFamily="34" charset="0"/>
              </a:rPr>
              <a:t>Landscape Policy Area</a:t>
            </a:r>
          </a:p>
        </p:txBody>
      </p:sp>
      <p:cxnSp>
        <p:nvCxnSpPr>
          <p:cNvPr id="13" name="Straight Arrow Connector 12">
            <a:extLst>
              <a:ext uri="{FF2B5EF4-FFF2-40B4-BE49-F238E27FC236}">
                <a16:creationId xmlns:a16="http://schemas.microsoft.com/office/drawing/2014/main" id="{2C50BD16-1FAE-480D-AFF1-8120E12D5ED0}"/>
              </a:ext>
            </a:extLst>
          </p:cNvPr>
          <p:cNvCxnSpPr/>
          <p:nvPr/>
        </p:nvCxnSpPr>
        <p:spPr>
          <a:xfrm>
            <a:off x="5114925" y="4629150"/>
            <a:ext cx="180975" cy="3333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3880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F76A3C-7BF0-44DB-A307-0B33D7DE562E}"/>
              </a:ext>
            </a:extLst>
          </p:cNvPr>
          <p:cNvPicPr>
            <a:picLocks noChangeAspect="1"/>
          </p:cNvPicPr>
          <p:nvPr/>
        </p:nvPicPr>
        <p:blipFill>
          <a:blip r:embed="rId3"/>
          <a:stretch>
            <a:fillRect/>
          </a:stretch>
        </p:blipFill>
        <p:spPr>
          <a:xfrm>
            <a:off x="0" y="538197"/>
            <a:ext cx="12192000" cy="5781605"/>
          </a:xfrm>
          <a:prstGeom prst="rect">
            <a:avLst/>
          </a:prstGeom>
        </p:spPr>
      </p:pic>
      <p:sp>
        <p:nvSpPr>
          <p:cNvPr id="3" name="TextBox 2">
            <a:extLst>
              <a:ext uri="{FF2B5EF4-FFF2-40B4-BE49-F238E27FC236}">
                <a16:creationId xmlns:a16="http://schemas.microsoft.com/office/drawing/2014/main" id="{306D415F-DEAD-46D5-A496-7DEBADF2BDD8}"/>
              </a:ext>
            </a:extLst>
          </p:cNvPr>
          <p:cNvSpPr txBox="1"/>
          <p:nvPr/>
        </p:nvSpPr>
        <p:spPr>
          <a:xfrm>
            <a:off x="4371974" y="619125"/>
            <a:ext cx="3990975" cy="461665"/>
          </a:xfrm>
          <a:prstGeom prst="rect">
            <a:avLst/>
          </a:prstGeom>
          <a:noFill/>
        </p:spPr>
        <p:txBody>
          <a:bodyPr wrap="square" rtlCol="0">
            <a:spAutoFit/>
          </a:bodyPr>
          <a:lstStyle/>
          <a:p>
            <a:r>
              <a:rPr lang="en-NZ" sz="2400" b="1" dirty="0">
                <a:latin typeface="Arial Nova" panose="020B0504020202020204" pitchFamily="34" charset="0"/>
              </a:rPr>
              <a:t>WDC Proposed Plan</a:t>
            </a:r>
          </a:p>
        </p:txBody>
      </p:sp>
    </p:spTree>
    <p:extLst>
      <p:ext uri="{BB962C8B-B14F-4D97-AF65-F5344CB8AC3E}">
        <p14:creationId xmlns:p14="http://schemas.microsoft.com/office/powerpoint/2010/main" val="23678002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F76A3C-7BF0-44DB-A307-0B33D7DE562E}"/>
              </a:ext>
            </a:extLst>
          </p:cNvPr>
          <p:cNvPicPr>
            <a:picLocks noChangeAspect="1"/>
          </p:cNvPicPr>
          <p:nvPr/>
        </p:nvPicPr>
        <p:blipFill>
          <a:blip r:embed="rId3"/>
          <a:stretch>
            <a:fillRect/>
          </a:stretch>
        </p:blipFill>
        <p:spPr>
          <a:xfrm>
            <a:off x="0" y="538197"/>
            <a:ext cx="12192000" cy="5781605"/>
          </a:xfrm>
          <a:prstGeom prst="rect">
            <a:avLst/>
          </a:prstGeom>
        </p:spPr>
      </p:pic>
      <p:sp>
        <p:nvSpPr>
          <p:cNvPr id="3" name="TextBox 2">
            <a:extLst>
              <a:ext uri="{FF2B5EF4-FFF2-40B4-BE49-F238E27FC236}">
                <a16:creationId xmlns:a16="http://schemas.microsoft.com/office/drawing/2014/main" id="{306D415F-DEAD-46D5-A496-7DEBADF2BDD8}"/>
              </a:ext>
            </a:extLst>
          </p:cNvPr>
          <p:cNvSpPr txBox="1"/>
          <p:nvPr/>
        </p:nvSpPr>
        <p:spPr>
          <a:xfrm>
            <a:off x="4371974" y="619125"/>
            <a:ext cx="3990975" cy="461665"/>
          </a:xfrm>
          <a:prstGeom prst="rect">
            <a:avLst/>
          </a:prstGeom>
          <a:noFill/>
        </p:spPr>
        <p:txBody>
          <a:bodyPr wrap="square" rtlCol="0">
            <a:spAutoFit/>
          </a:bodyPr>
          <a:lstStyle/>
          <a:p>
            <a:r>
              <a:rPr lang="en-NZ" sz="2400" b="1" dirty="0">
                <a:latin typeface="Arial Nova" panose="020B0504020202020204" pitchFamily="34" charset="0"/>
              </a:rPr>
              <a:t>WDC Proposed Plan</a:t>
            </a:r>
          </a:p>
        </p:txBody>
      </p:sp>
      <p:sp>
        <p:nvSpPr>
          <p:cNvPr id="5" name="TextBox 4">
            <a:extLst>
              <a:ext uri="{FF2B5EF4-FFF2-40B4-BE49-F238E27FC236}">
                <a16:creationId xmlns:a16="http://schemas.microsoft.com/office/drawing/2014/main" id="{C6336FAF-EE7C-45BD-A69D-EA017C62ED5C}"/>
              </a:ext>
            </a:extLst>
          </p:cNvPr>
          <p:cNvSpPr txBox="1"/>
          <p:nvPr/>
        </p:nvSpPr>
        <p:spPr>
          <a:xfrm>
            <a:off x="5653089" y="1282184"/>
            <a:ext cx="2757487" cy="646331"/>
          </a:xfrm>
          <a:prstGeom prst="rect">
            <a:avLst/>
          </a:prstGeom>
          <a:noFill/>
        </p:spPr>
        <p:txBody>
          <a:bodyPr wrap="square">
            <a:spAutoFit/>
          </a:bodyPr>
          <a:lstStyle/>
          <a:p>
            <a:r>
              <a:rPr lang="en-NZ" dirty="0">
                <a:latin typeface="Arial Nova" panose="020B0504020202020204" pitchFamily="34" charset="0"/>
              </a:rPr>
              <a:t>Significant Natural Areas (has legal effect)</a:t>
            </a:r>
          </a:p>
        </p:txBody>
      </p:sp>
      <p:cxnSp>
        <p:nvCxnSpPr>
          <p:cNvPr id="6" name="Straight Arrow Connector 5">
            <a:extLst>
              <a:ext uri="{FF2B5EF4-FFF2-40B4-BE49-F238E27FC236}">
                <a16:creationId xmlns:a16="http://schemas.microsoft.com/office/drawing/2014/main" id="{C9E0A05D-DD58-4C03-AA37-DB6AA0DD58FA}"/>
              </a:ext>
            </a:extLst>
          </p:cNvPr>
          <p:cNvCxnSpPr/>
          <p:nvPr/>
        </p:nvCxnSpPr>
        <p:spPr>
          <a:xfrm flipH="1">
            <a:off x="4895850" y="1743075"/>
            <a:ext cx="6667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8633533C-7EAB-4714-A3E7-D1811B854875}"/>
              </a:ext>
            </a:extLst>
          </p:cNvPr>
          <p:cNvCxnSpPr/>
          <p:nvPr/>
        </p:nvCxnSpPr>
        <p:spPr>
          <a:xfrm flipH="1">
            <a:off x="5705475" y="2047875"/>
            <a:ext cx="137106" cy="447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2CCB15E9-E8FE-4F4A-A927-91EA213E2BD6}"/>
              </a:ext>
            </a:extLst>
          </p:cNvPr>
          <p:cNvSpPr txBox="1"/>
          <p:nvPr/>
        </p:nvSpPr>
        <p:spPr>
          <a:xfrm>
            <a:off x="6367461" y="3611950"/>
            <a:ext cx="3205162" cy="369332"/>
          </a:xfrm>
          <a:prstGeom prst="rect">
            <a:avLst/>
          </a:prstGeom>
          <a:noFill/>
        </p:spPr>
        <p:txBody>
          <a:bodyPr wrap="square">
            <a:spAutoFit/>
          </a:bodyPr>
          <a:lstStyle/>
          <a:p>
            <a:r>
              <a:rPr lang="en-NZ" sz="1800" dirty="0">
                <a:latin typeface="Arial Nova" panose="020B0504020202020204" pitchFamily="34" charset="0"/>
              </a:rPr>
              <a:t>Outstanding Natural Features</a:t>
            </a:r>
          </a:p>
        </p:txBody>
      </p:sp>
      <p:cxnSp>
        <p:nvCxnSpPr>
          <p:cNvPr id="10" name="Straight Arrow Connector 9">
            <a:extLst>
              <a:ext uri="{FF2B5EF4-FFF2-40B4-BE49-F238E27FC236}">
                <a16:creationId xmlns:a16="http://schemas.microsoft.com/office/drawing/2014/main" id="{CFB2408C-D35B-4852-891D-F05B02954828}"/>
              </a:ext>
            </a:extLst>
          </p:cNvPr>
          <p:cNvCxnSpPr/>
          <p:nvPr/>
        </p:nvCxnSpPr>
        <p:spPr>
          <a:xfrm flipH="1" flipV="1">
            <a:off x="5705475" y="3876675"/>
            <a:ext cx="828675" cy="66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824C8A56-323D-4090-B240-2832524D0406}"/>
              </a:ext>
            </a:extLst>
          </p:cNvPr>
          <p:cNvCxnSpPr/>
          <p:nvPr/>
        </p:nvCxnSpPr>
        <p:spPr>
          <a:xfrm flipH="1">
            <a:off x="5191125" y="1928515"/>
            <a:ext cx="514350" cy="9670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12647255-AC77-4ACF-BE3A-20330AECCCE3}"/>
              </a:ext>
            </a:extLst>
          </p:cNvPr>
          <p:cNvCxnSpPr/>
          <p:nvPr/>
        </p:nvCxnSpPr>
        <p:spPr>
          <a:xfrm flipH="1">
            <a:off x="3914775" y="1828800"/>
            <a:ext cx="1647825" cy="1066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21B75159-DB7B-4F38-8226-A8B6A472A07C}"/>
              </a:ext>
            </a:extLst>
          </p:cNvPr>
          <p:cNvCxnSpPr/>
          <p:nvPr/>
        </p:nvCxnSpPr>
        <p:spPr>
          <a:xfrm flipH="1">
            <a:off x="4895850" y="1928515"/>
            <a:ext cx="666750" cy="8623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FF859167-3C9D-4090-B1BF-3A241A30E639}"/>
              </a:ext>
            </a:extLst>
          </p:cNvPr>
          <p:cNvCxnSpPr/>
          <p:nvPr/>
        </p:nvCxnSpPr>
        <p:spPr>
          <a:xfrm flipH="1">
            <a:off x="4219575" y="2895600"/>
            <a:ext cx="600075" cy="381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4168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E3EC99-E704-41E2-AD53-9F81E4DC20D9}"/>
              </a:ext>
            </a:extLst>
          </p:cNvPr>
          <p:cNvPicPr>
            <a:picLocks noChangeAspect="1"/>
          </p:cNvPicPr>
          <p:nvPr/>
        </p:nvPicPr>
        <p:blipFill>
          <a:blip r:embed="rId3"/>
          <a:stretch>
            <a:fillRect/>
          </a:stretch>
        </p:blipFill>
        <p:spPr>
          <a:xfrm>
            <a:off x="0" y="604509"/>
            <a:ext cx="12192000" cy="5648982"/>
          </a:xfrm>
          <a:prstGeom prst="rect">
            <a:avLst/>
          </a:prstGeom>
        </p:spPr>
      </p:pic>
    </p:spTree>
    <p:extLst>
      <p:ext uri="{BB962C8B-B14F-4D97-AF65-F5344CB8AC3E}">
        <p14:creationId xmlns:p14="http://schemas.microsoft.com/office/powerpoint/2010/main" val="2255039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2758</TotalTime>
  <Words>1222</Words>
  <Application>Microsoft Office PowerPoint</Application>
  <PresentationFormat>Widescreen</PresentationFormat>
  <Paragraphs>82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Nova</vt:lpstr>
      <vt:lpstr>Calibri</vt:lpstr>
      <vt:lpstr>Calibri Light</vt:lpstr>
      <vt:lpstr>geomanist</vt:lpstr>
      <vt:lpstr>Office Theme</vt:lpstr>
      <vt:lpstr>Submission to Waikato District Council</vt:lpstr>
      <vt:lpstr>Who We Are</vt:lpstr>
      <vt:lpstr>PowerPoint Presentation</vt:lpstr>
      <vt:lpstr>Why Are We Here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Findings of the MAC Report</vt:lpstr>
      <vt:lpstr>Relief Sought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Submission to Waikato District Council</dc:title>
  <dc:creator>Theresa Stark</dc:creator>
  <cp:lastModifiedBy>Theresa Stark</cp:lastModifiedBy>
  <cp:revision>77</cp:revision>
  <cp:lastPrinted>2020-10-28T05:34:12Z</cp:lastPrinted>
  <dcterms:created xsi:type="dcterms:W3CDTF">2020-10-26T06:06:46Z</dcterms:created>
  <dcterms:modified xsi:type="dcterms:W3CDTF">2020-10-28T07:23:28Z</dcterms:modified>
</cp:coreProperties>
</file>