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70" r:id="rId3"/>
    <p:sldId id="276" r:id="rId4"/>
    <p:sldId id="274" r:id="rId5"/>
    <p:sldId id="293" r:id="rId6"/>
    <p:sldId id="279" r:id="rId7"/>
    <p:sldId id="289" r:id="rId8"/>
    <p:sldId id="280" r:id="rId9"/>
    <p:sldId id="297" r:id="rId10"/>
    <p:sldId id="304" r:id="rId11"/>
    <p:sldId id="281" r:id="rId12"/>
    <p:sldId id="282" r:id="rId13"/>
    <p:sldId id="301" r:id="rId14"/>
    <p:sldId id="302" r:id="rId15"/>
    <p:sldId id="291" r:id="rId16"/>
    <p:sldId id="300" r:id="rId17"/>
    <p:sldId id="283" r:id="rId1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one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A"/>
    <a:srgbClr val="003366"/>
    <a:srgbClr val="9A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965" y="245"/>
      </p:cViewPr>
      <p:guideLst>
        <p:guide orient="horz" pos="4319"/>
        <p:guide pos="1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3330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57B-970B-4D14-8422-83EAF32FE2AB}" type="datetimeFigureOut">
              <a:rPr lang="en-US" smtClean="0"/>
              <a:t>22-Sep-17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0EC2-7EFF-4D68-8464-801EEE540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BBDE-30EC-49EC-BEB3-C20DC9A20D22}" type="datetimeFigureOut">
              <a:rPr lang="en-NZ" smtClean="0"/>
              <a:t>22/09/2017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A33B4-FDEE-4768-A490-8979B5DD075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728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206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108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88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88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88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887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887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974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791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09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09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520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006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74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74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3B4-FDEE-4768-A490-8979B5DD0750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7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801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5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92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02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47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82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6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75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17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87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53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4720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0783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670565" y="3869663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6628" y="3798670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0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261125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57188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sz="quarter" idx="19"/>
          </p:nvPr>
        </p:nvSpPr>
        <p:spPr>
          <a:xfrm>
            <a:off x="2011612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07675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20"/>
          </p:nvPr>
        </p:nvSpPr>
        <p:spPr>
          <a:xfrm>
            <a:off x="3762099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758162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>
            <a:spLocks noGrp="1"/>
          </p:cNvSpPr>
          <p:nvPr>
            <p:ph sz="quarter" idx="21"/>
          </p:nvPr>
        </p:nvSpPr>
        <p:spPr>
          <a:xfrm>
            <a:off x="5526234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522297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7263073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259136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37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4800" y="260350"/>
            <a:ext cx="8515350" cy="2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852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657582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0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7" y="260350"/>
            <a:ext cx="8537573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8" y="260350"/>
            <a:ext cx="8537572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/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17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23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15913" y="6024563"/>
            <a:ext cx="8532812" cy="0"/>
            <a:chOff x="204" y="3793"/>
            <a:chExt cx="5375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6334125"/>
            <a:ext cx="8513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6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5" r:id="rId3"/>
    <p:sldLayoutId id="2147483674" r:id="rId4"/>
    <p:sldLayoutId id="2147483662" r:id="rId5"/>
    <p:sldLayoutId id="2147483664" r:id="rId6"/>
    <p:sldLayoutId id="2147483673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 userDrawn="1"/>
        </p:nvGrpSpPr>
        <p:grpSpPr bwMode="auto">
          <a:xfrm>
            <a:off x="315913" y="6024563"/>
            <a:ext cx="8532812" cy="0"/>
            <a:chOff x="204" y="3793"/>
            <a:chExt cx="5375" cy="0"/>
          </a:xfrm>
        </p:grpSpPr>
        <p:sp>
          <p:nvSpPr>
            <p:cNvPr id="1032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3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34125"/>
            <a:ext cx="85137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ta.govt.nz/waikatoexpresswa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www.facebook.com/waikatoexpresswa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76250"/>
            <a:ext cx="8274050" cy="8096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GB" altLang="en-US" sz="4100" b="1" dirty="0" smtClean="0">
                <a:solidFill>
                  <a:srgbClr val="00456A"/>
                </a:solidFill>
                <a:latin typeface="Lucida Sans" pitchFamily="34" charset="0"/>
              </a:rPr>
              <a:t>     </a:t>
            </a:r>
            <a:r>
              <a:rPr lang="en-GB" altLang="en-US" b="1" dirty="0" smtClean="0">
                <a:solidFill>
                  <a:srgbClr val="00456A"/>
                </a:solidFill>
                <a:latin typeface="Lucida Sans" pitchFamily="34" charset="0"/>
              </a:rPr>
              <a:t>Expressway update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" y="1250950"/>
            <a:ext cx="7777163" cy="7207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GB" altLang="en-US" sz="2000" dirty="0" smtClean="0">
                <a:solidFill>
                  <a:srgbClr val="9AA71D"/>
                </a:solidFill>
                <a:latin typeface="Lucida Sans" pitchFamily="34" charset="0"/>
              </a:rPr>
              <a:t>Infrastructure Committee, Waikato District Council</a:t>
            </a:r>
          </a:p>
          <a:p>
            <a:pPr marL="342900" indent="-342900" eaLnBrk="1" hangingPunct="1"/>
            <a:r>
              <a:rPr lang="en-GB" altLang="en-US" sz="1800" dirty="0" smtClean="0">
                <a:solidFill>
                  <a:srgbClr val="9AA71D"/>
                </a:solidFill>
                <a:latin typeface="Lucida Sans" pitchFamily="34" charset="0"/>
              </a:rPr>
              <a:t>Peter Simcock, Portfolio Manager, Project Delivery</a:t>
            </a:r>
            <a:r>
              <a:rPr lang="en-GB" altLang="en-US" sz="1400" dirty="0" smtClean="0">
                <a:solidFill>
                  <a:srgbClr val="9AA71D"/>
                </a:solidFill>
                <a:latin typeface="Lucida Sans" pitchFamily="34" charset="0"/>
              </a:rPr>
              <a:t/>
            </a:r>
            <a:br>
              <a:rPr lang="en-GB" altLang="en-US" sz="1400" dirty="0" smtClean="0">
                <a:solidFill>
                  <a:srgbClr val="9AA71D"/>
                </a:solidFill>
                <a:latin typeface="Lucida Sans" pitchFamily="34" charset="0"/>
              </a:rPr>
            </a:br>
            <a:endParaRPr lang="en-GB" altLang="en-US" sz="1400" dirty="0" smtClean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>
            <a:off x="395288" y="476250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dirty="0" smtClean="0">
              <a:solidFill>
                <a:srgbClr val="000000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571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9950" y="5760207"/>
            <a:ext cx="165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9AA71D"/>
                </a:solidFill>
                <a:latin typeface="Lucida Sans" pitchFamily="34" charset="0"/>
              </a:rPr>
              <a:t>September 2017</a:t>
            </a:r>
            <a:endParaRPr lang="en-NZ" sz="1400" dirty="0">
              <a:solidFill>
                <a:srgbClr val="9AA71D"/>
              </a:solidFill>
              <a:latin typeface="Lucida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0" y="1980269"/>
            <a:ext cx="601449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85748" y="1491377"/>
            <a:ext cx="369189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Gearing up for Season 2 of </a:t>
            </a: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earthworks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beginning 1 October.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Key earthworks season, with target of 2 million cubic metres moved. There will be earthworks activities the full length of the site.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Focus will be on culvert installation and embankment construction.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15 earthworks teams and more than 100 items of plant will be used this season.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38225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Hamilton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35" y="1153389"/>
            <a:ext cx="4895016" cy="47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6082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Hamilton – 14 of the </a:t>
            </a:r>
            <a:r>
              <a:rPr lang="en-NZ" smtClean="0">
                <a:solidFill>
                  <a:srgbClr val="9AA71D"/>
                </a:solidFill>
                <a:latin typeface="Lucida Sans" pitchFamily="34" charset="0"/>
              </a:rPr>
              <a:t>16 bridges </a:t>
            </a:r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under construction this year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544" y="5618410"/>
            <a:ext cx="204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err="1" smtClean="0"/>
              <a:t>Morrinsville</a:t>
            </a:r>
            <a:r>
              <a:rPr lang="en-NZ" sz="1200" b="1" dirty="0" smtClean="0"/>
              <a:t> Road overbridge</a:t>
            </a:r>
            <a:endParaRPr lang="en-NZ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39" y="1675981"/>
            <a:ext cx="5752211" cy="3834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74" y="1362074"/>
            <a:ext cx="2729865" cy="474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Winter has seen bridge building activity the length of the site.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Morrinsville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 Rd bridge to open in October, </a:t>
            </a:r>
            <a:r>
              <a:rPr lang="en-NZ" dirty="0" err="1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Gordonton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 Rd in December, </a:t>
            </a:r>
            <a:r>
              <a:rPr lang="en-NZ" dirty="0" err="1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Matangi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 Rd in February 2018.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Many of the section’s bridges are being built on the ground, with the expressway to be excavated underneath. 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6082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Hamilton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07207"/>
            <a:ext cx="6886575" cy="4591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3774" y="5351925"/>
            <a:ext cx="170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SH1 at </a:t>
            </a:r>
            <a:r>
              <a:rPr lang="en-NZ" sz="1200" b="1" dirty="0" err="1" smtClean="0"/>
              <a:t>Tamahere</a:t>
            </a:r>
            <a:r>
              <a:rPr lang="en-NZ" sz="1200" b="1" dirty="0" smtClean="0"/>
              <a:t>, Southern Interchange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28279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6082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Hamilton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405414"/>
            <a:ext cx="6492240" cy="4328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754439"/>
            <a:ext cx="3209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East Coast Main Trunk-Ruakura Road bridge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713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6082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Cambridge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1538764"/>
            <a:ext cx="2638917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Final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work happening over the next month, some  surfacing, line marking and ATP (rumble strip) installation.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Consultation starts this week on raising the speed limit of the Cambridge Section to 110km/h. Seeking feedback until 25 October.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68" y="1080029"/>
            <a:ext cx="5743082" cy="43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6082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SH1 barrier in-fill north Waikato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89" y="4872513"/>
            <a:ext cx="8477249" cy="139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Ensuring SH1 from Hampton </a:t>
            </a: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Downs to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Auckland is safe system compliant by installing median and side barriers and ATP strips.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Complete by the end of 2017.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" y="1372950"/>
            <a:ext cx="6800850" cy="349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67425" y="607457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9AA71D"/>
                </a:solidFill>
                <a:latin typeface="Lucida Sans" pitchFamily="34" charset="0"/>
              </a:rPr>
              <a:t>Any questions?</a:t>
            </a:r>
            <a:endParaRPr lang="en-NZ" b="1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8474" y="5002173"/>
            <a:ext cx="56864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AFBD21"/>
              </a:buClr>
            </a:pPr>
            <a:r>
              <a:rPr lang="en-NZ" altLang="en-US" dirty="0" smtClean="0">
                <a:solidFill>
                  <a:srgbClr val="9AA71D"/>
                </a:solidFill>
                <a:latin typeface="Lucida Sans" pitchFamily="34" charset="0"/>
                <a:hlinkClick r:id="rId3"/>
              </a:rPr>
              <a:t> </a:t>
            </a:r>
            <a:endParaRPr lang="en-NZ" altLang="en-US" dirty="0">
              <a:solidFill>
                <a:srgbClr val="9AA71D"/>
              </a:solidFill>
              <a:latin typeface="Lucida Sans" pitchFamily="34" charset="0"/>
              <a:hlinkClick r:id="rId3"/>
            </a:endParaRPr>
          </a:p>
          <a:p>
            <a:pPr>
              <a:spcBef>
                <a:spcPct val="20000"/>
              </a:spcBef>
              <a:buClr>
                <a:srgbClr val="AFBD21"/>
              </a:buClr>
              <a:buFont typeface="Arial" charset="0"/>
              <a:buChar char="•"/>
            </a:pPr>
            <a:r>
              <a:rPr lang="en-NZ" altLang="en-US" dirty="0" smtClean="0">
                <a:solidFill>
                  <a:srgbClr val="003366"/>
                </a:solidFill>
                <a:latin typeface="Lucida Sans" pitchFamily="34" charset="0"/>
                <a:hlinkClick r:id="rId3"/>
              </a:rPr>
              <a:t> www.nzta.govt.nz/waikatoexpressway</a:t>
            </a:r>
            <a:r>
              <a:rPr lang="en-NZ" altLang="en-US" dirty="0" smtClean="0">
                <a:solidFill>
                  <a:srgbClr val="003366"/>
                </a:solidFill>
                <a:latin typeface="Lucida Sans" pitchFamily="34" charset="0"/>
              </a:rPr>
              <a:t> </a:t>
            </a:r>
            <a:r>
              <a:rPr lang="en-NZ" altLang="en-US" dirty="0">
                <a:solidFill>
                  <a:srgbClr val="003366"/>
                </a:solidFill>
                <a:latin typeface="Lucida Sans" pitchFamily="34" charset="0"/>
              </a:rPr>
              <a:t>or </a:t>
            </a:r>
          </a:p>
          <a:p>
            <a:pPr>
              <a:spcBef>
                <a:spcPct val="20000"/>
              </a:spcBef>
              <a:buClr>
                <a:srgbClr val="AFBD21"/>
              </a:buClr>
              <a:buFont typeface="Arial" charset="0"/>
              <a:buChar char="•"/>
            </a:pPr>
            <a:r>
              <a:rPr lang="en-NZ" altLang="en-US" dirty="0" smtClean="0">
                <a:solidFill>
                  <a:srgbClr val="003366"/>
                </a:solidFill>
                <a:latin typeface="Lucida Sans" pitchFamily="34" charset="0"/>
                <a:hlinkClick r:id="rId4"/>
              </a:rPr>
              <a:t> www.facebook.com/waikatoexpressway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5464230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9AA71D"/>
                </a:solidFill>
                <a:latin typeface="Lucida Sans" pitchFamily="34" charset="0"/>
              </a:rPr>
              <a:t>Further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7181" y="5040955"/>
            <a:ext cx="18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accent1">
                    <a:lumMod val="50000"/>
                  </a:schemeClr>
                </a:solidFill>
              </a:rPr>
              <a:t>Huntly section earthworks</a:t>
            </a:r>
            <a:endParaRPr lang="en-NZ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1" y="1050874"/>
            <a:ext cx="5689440" cy="42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03" y="586740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33925" y="1095375"/>
            <a:ext cx="398145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First 3 sections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complete – Te Rapa, Ngaruawahia, Cambridge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Last 4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sections under construction – Longswamp, Rangiriri, Huntly and Hamilton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Completion date for final section (Hamilton) 2020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All 7 sections pass through  Waikato District </a:t>
            </a:r>
            <a:endParaRPr lang="en-NZ" dirty="0" smtClean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5" y="1019175"/>
            <a:ext cx="4345630" cy="50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 smtClean="0">
                <a:solidFill>
                  <a:srgbClr val="00456A"/>
                </a:solidFill>
              </a:rPr>
              <a:t>Expressway update: section by section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76226" y="4436507"/>
            <a:ext cx="4296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5.9km section under construction after sod-turning late last year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Downer NZ         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Early work in northern half until Rangiriri section complete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38225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AA71D"/>
                </a:solidFill>
                <a:latin typeface="Lucida Sans" pitchFamily="34" charset="0"/>
              </a:rPr>
              <a:t>Longswamp</a:t>
            </a:r>
            <a:endParaRPr lang="en-NZ" dirty="0"/>
          </a:p>
        </p:txBody>
      </p:sp>
      <p:sp>
        <p:nvSpPr>
          <p:cNvPr id="10" name="Subtitle 2"/>
          <p:cNvSpPr>
            <a:spLocks noGrp="1"/>
          </p:cNvSpPr>
          <p:nvPr/>
        </p:nvSpPr>
        <p:spPr>
          <a:xfrm>
            <a:off x="242770" y="823230"/>
            <a:ext cx="8626180" cy="48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rgbClr val="9AA71D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20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8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6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6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sz="16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45" y="1120410"/>
            <a:ext cx="6756555" cy="32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3450" y="4467225"/>
            <a:ext cx="41255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Big focus on managing traffic through site – 24,000-plus vehicles a 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Construction </a:t>
            </a: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completion early 2019</a:t>
            </a:r>
            <a:endParaRPr lang="en-NZ" dirty="0"/>
          </a:p>
          <a:p>
            <a:pPr>
              <a:spcAft>
                <a:spcPts val="600"/>
              </a:spcAft>
            </a:pP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update</a:t>
            </a: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8225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AA71D"/>
                </a:solidFill>
                <a:latin typeface="Lucida Sans" pitchFamily="34" charset="0"/>
              </a:rPr>
              <a:t>Longswamp</a:t>
            </a:r>
            <a:endParaRPr lang="en-NZ" dirty="0"/>
          </a:p>
        </p:txBody>
      </p:sp>
      <p:sp>
        <p:nvSpPr>
          <p:cNvPr id="10" name="Subtitle 2"/>
          <p:cNvSpPr>
            <a:spLocks noGrp="1"/>
          </p:cNvSpPr>
          <p:nvPr/>
        </p:nvSpPr>
        <p:spPr>
          <a:xfrm>
            <a:off x="242770" y="823230"/>
            <a:ext cx="8626180" cy="48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rgbClr val="9AA71D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20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8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6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AA71D"/>
              </a:buClr>
              <a:buFont typeface="Arial" panose="020B0604020202020204" pitchFamily="34" charset="0"/>
              <a:buNone/>
              <a:defRPr sz="1600" i="0" kern="1200">
                <a:solidFill>
                  <a:srgbClr val="003366"/>
                </a:solidFill>
                <a:latin typeface="Lucida Sans" panose="020B0602030504090204" pitchFamily="34" charset="0"/>
                <a:ea typeface="+mn-ea"/>
                <a:cs typeface="Lao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" y="1407557"/>
            <a:ext cx="4410074" cy="330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5" y="1038225"/>
            <a:ext cx="3686175" cy="49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770" y="4715113"/>
            <a:ext cx="44100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Working on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south-bound </a:t>
            </a: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lanes first, from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Hampton Downs to Paddy Road, including building a new overbridge between Paddy Road and Hall Road. 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424464"/>
            <a:ext cx="5417819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Main alignment opened to four lanes and 100km/h at Easter.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Pa reinterpretation works continue, wet winter hasn’t helped progress.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30248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9AA71D"/>
                </a:solidFill>
                <a:latin typeface="Lucida Sans" pitchFamily="34" charset="0"/>
              </a:rPr>
              <a:t>Rangiriri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99" y="1424464"/>
            <a:ext cx="3167985" cy="4223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600407"/>
            <a:ext cx="4465320" cy="33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577215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Expressway 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038225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9AA71D"/>
                </a:solidFill>
                <a:latin typeface="Lucida Sans" pitchFamily="34" charset="0"/>
              </a:rPr>
              <a:t>Rangiriri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84817"/>
            <a:ext cx="6902237" cy="3882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125" y="5350907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Planning for a public event to mark completion of the roading project and the pa reinterpretation before the end of the year.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39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78" y="510540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91070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Huntly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74" y="1362074"/>
            <a:ext cx="2181851" cy="449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Season No 3 </a:t>
            </a:r>
            <a:r>
              <a:rPr lang="en-NZ" dirty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for 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earth-works about to get under way.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Last summer saw 1.8 million cubic metres moved, just short of 2 million target, due to poor weather.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This summer’s target is 1.2 million cubic metres. </a:t>
            </a:r>
            <a:endParaRPr lang="en-NZ" dirty="0">
              <a:solidFill>
                <a:srgbClr val="003366"/>
              </a:solidFill>
              <a:latin typeface="Lucida Sans" panose="020B0602030504090204" pitchFamily="34" charset="0"/>
              <a:cs typeface="Lao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74" y="1264047"/>
            <a:ext cx="6105525" cy="4070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6640" y="5358139"/>
            <a:ext cx="379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Johnson’s Valley looking south towards the </a:t>
            </a:r>
            <a:r>
              <a:rPr lang="en-NZ" sz="1200" b="1" dirty="0" err="1" smtClean="0"/>
              <a:t>Taupiri</a:t>
            </a:r>
            <a:r>
              <a:rPr lang="en-NZ" sz="1200" b="1" dirty="0" smtClean="0"/>
              <a:t> Pass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10075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78" y="510540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91070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Huntly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1" y="1333500"/>
            <a:ext cx="2400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Winter focus has been bridge building, with 7 of the 9 bridges under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Ralph Road bridge will be the first to be open to the public, before the end of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Last 2 bridges at McVie Road and </a:t>
            </a:r>
            <a:r>
              <a:rPr lang="en-NZ" dirty="0" err="1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Orini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 Road will begin before the end of the year. 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160461"/>
            <a:ext cx="5905500" cy="393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0715" y="5219639"/>
            <a:ext cx="172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Ralph Road overbridge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20419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78" y="510540"/>
            <a:ext cx="8626180" cy="480060"/>
          </a:xfrm>
        </p:spPr>
        <p:txBody>
          <a:bodyPr/>
          <a:lstStyle/>
          <a:p>
            <a:r>
              <a:rPr lang="en-NZ" altLang="en-US" sz="2800" b="1" dirty="0">
                <a:solidFill>
                  <a:srgbClr val="00456A"/>
                </a:solidFill>
              </a:rPr>
              <a:t>Waikato Expressway </a:t>
            </a:r>
            <a:r>
              <a:rPr lang="en-NZ" altLang="en-US" sz="2800" b="1" dirty="0" smtClean="0">
                <a:solidFill>
                  <a:srgbClr val="00456A"/>
                </a:solidFill>
              </a:rPr>
              <a:t>update</a:t>
            </a:r>
            <a:endParaRPr lang="en-NZ" altLang="en-US" sz="2800" b="1" dirty="0">
              <a:solidFill>
                <a:srgbClr val="00456A"/>
              </a:solidFill>
            </a:endParaRPr>
          </a:p>
          <a:p>
            <a:r>
              <a:rPr lang="en-NZ" altLang="en-US" dirty="0" smtClean="0"/>
              <a:t> </a:t>
            </a:r>
            <a:endParaRPr lang="en-NZ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91070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9AA71D"/>
                </a:solidFill>
                <a:latin typeface="Lucida Sans" pitchFamily="34" charset="0"/>
              </a:rPr>
              <a:t>Huntly</a:t>
            </a:r>
            <a:endParaRPr lang="en-NZ" dirty="0">
              <a:solidFill>
                <a:srgbClr val="9AA71D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1" y="1333500"/>
            <a:ext cx="3021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It’s farewell to Trish Viall, who has been Stakeholder Liaison Manager at Huntly since construction began. Trish has taken up a role with a project closer to her home in west Auckland.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Lorraine </a:t>
            </a:r>
            <a:r>
              <a:rPr lang="en-NZ" dirty="0" err="1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Dunmall</a:t>
            </a:r>
            <a:r>
              <a:rPr lang="en-NZ" dirty="0" smtClean="0">
                <a:solidFill>
                  <a:srgbClr val="003366"/>
                </a:solidFill>
                <a:latin typeface="Lucida Sans" panose="020B0602030504090204" pitchFamily="34" charset="0"/>
                <a:cs typeface="Lao UI" panose="020B0502040204020203" pitchFamily="34" charset="0"/>
              </a:rPr>
              <a:t> is the new Huntly Project Stakeholder Liaison Manager, she took up the role on 13 September. 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2" y="1160460"/>
            <a:ext cx="4955119" cy="3716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0194" y="4908496"/>
            <a:ext cx="1838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It’s farewell to Trish Viall 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2916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TA External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ZTA External PowerPoint Template.potx" id="{BDE9F58E-9B74-42B2-BDF1-1D00766E7B41}" vid="{13139653-9905-4BA2-83CD-DAEE8FC85915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NZTA External PowerPoint Template</Template>
  <TotalTime>2349</TotalTime>
  <Words>650</Words>
  <Application>Microsoft Office PowerPoint</Application>
  <PresentationFormat>On-screen Show (4:3)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NZTA External PowerPoint Template</vt:lpstr>
      <vt:lpstr>Default Design</vt:lpstr>
      <vt:lpstr>     Expressway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NZ Transport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Brandon</dc:creator>
  <dc:description>Designed by NZTA developed by Allfields</dc:description>
  <cp:lastModifiedBy>Lynette Wainwright</cp:lastModifiedBy>
  <cp:revision>191</cp:revision>
  <cp:lastPrinted>2015-11-06T00:00:44Z</cp:lastPrinted>
  <dcterms:created xsi:type="dcterms:W3CDTF">2014-09-03T02:34:15Z</dcterms:created>
  <dcterms:modified xsi:type="dcterms:W3CDTF">2017-09-22T01:27:51Z</dcterms:modified>
</cp:coreProperties>
</file>