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notesMasterIdLst>
    <p:notesMasterId r:id="rId25"/>
  </p:notesMasterIdLst>
  <p:handoutMasterIdLst>
    <p:handoutMasterId r:id="rId26"/>
  </p:handoutMasterIdLst>
  <p:sldIdLst>
    <p:sldId id="277" r:id="rId5"/>
    <p:sldId id="278" r:id="rId6"/>
    <p:sldId id="280" r:id="rId7"/>
    <p:sldId id="289" r:id="rId8"/>
    <p:sldId id="298" r:id="rId9"/>
    <p:sldId id="305" r:id="rId10"/>
    <p:sldId id="301" r:id="rId11"/>
    <p:sldId id="309" r:id="rId12"/>
    <p:sldId id="397" r:id="rId13"/>
    <p:sldId id="394" r:id="rId14"/>
    <p:sldId id="395" r:id="rId15"/>
    <p:sldId id="413" r:id="rId16"/>
    <p:sldId id="406" r:id="rId17"/>
    <p:sldId id="414" r:id="rId18"/>
    <p:sldId id="400" r:id="rId19"/>
    <p:sldId id="404" r:id="rId20"/>
    <p:sldId id="304" r:id="rId21"/>
    <p:sldId id="403" r:id="rId22"/>
    <p:sldId id="307" r:id="rId23"/>
    <p:sldId id="388" r:id="rId24"/>
  </p:sldIdLst>
  <p:sldSz cx="10691813" cy="7559675"/>
  <p:notesSz cx="6797675" cy="9872663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65A24B-99F8-4BC4-825C-79277FA82049}">
          <p14:sldIdLst>
            <p14:sldId id="277"/>
            <p14:sldId id="278"/>
            <p14:sldId id="280"/>
            <p14:sldId id="289"/>
            <p14:sldId id="298"/>
            <p14:sldId id="305"/>
            <p14:sldId id="301"/>
            <p14:sldId id="309"/>
            <p14:sldId id="397"/>
            <p14:sldId id="394"/>
            <p14:sldId id="395"/>
            <p14:sldId id="413"/>
            <p14:sldId id="406"/>
            <p14:sldId id="414"/>
            <p14:sldId id="400"/>
            <p14:sldId id="404"/>
            <p14:sldId id="304"/>
            <p14:sldId id="403"/>
            <p14:sldId id="307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431C46-00F3-1274-991B-548F0189167C}" name="Anthony Averill" initials="AA" userId="S::Anthony.Averill@waikatodc.govt.nz::c2d4d677-e14e-4c49-ba59-464abceb72ee" providerId="AD"/>
  <p188:author id="{69055778-EF32-E62B-2113-B0FFAFD99718}" name="Jim Ebenhoh" initials="JE" userId="S::Jim.Ebenhoh@waikatodc.govt.nz::273f3fd5-be52-4e26-8225-a1363fd43e5e" providerId="AD"/>
  <p188:author id="{14E777D1-A8C4-20C1-A17C-773F44E68A2D}" name="Alison Diaz" initials="AD" userId="S::alison.diaz@waikatodc.govt.nz::7fef1f12-c086-48a4-b3da-6b61275414c8" providerId="AD"/>
  <p188:author id="{B5E23CD4-D3D6-F55D-7013-925F40A980BA}" name="Sarah McKinley" initials="SM" userId="S::Sarah.McKinley@waikatodc.govt.nz::852398f3-d7f2-4a6b-a057-1d12df6da8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E69DE9-6069-D29F-354B-97FD22A53C98}" v="65" dt="2024-01-30T03:34:11.588"/>
    <p1510:client id="{26A54D2C-E9D8-43F5-9360-590A0DC9AE9A}" v="2905" dt="2024-01-31T01:12:41.273"/>
    <p1510:client id="{567D82C9-3990-F213-B33B-E35228DE9BB3}" v="10" dt="2024-01-30T19:33:27.942"/>
    <p1510:client id="{66A1F3F3-914C-4C23-E64E-243F0A019EE4}" v="312" dt="2024-01-30T23:03:14.575"/>
    <p1510:client id="{7EC7E7AE-A1BC-247D-969C-7C0B24EB424B}" v="3" dt="2024-01-30T02:05:24.286"/>
    <p1510:client id="{8634BA06-54F3-492A-A5F2-AFEC7317999D}" vWet="2" dt="2024-01-30T04:42:32.057"/>
    <p1510:client id="{CB868C59-A30C-3660-1204-38348787F95F}" v="765" dt="2024-01-30T02:11:35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368" y="43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FB4DD-AAE5-6D49-B734-CA032777A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0A2A59-1B74-0D4E-8B08-7DD8686990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9A6CA-4C76-BC46-98A9-8BBC4DC2D9F2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ECD271-8C74-7041-B37A-91A2B838F1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B8E65-8ABB-2346-BA93-B378481EBD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DF1F6-28A6-D24C-9932-8441EF8B2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30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07C5-C7C2-463B-99B9-42DDB0DD855A}" type="datetimeFigureOut">
              <a:rPr lang="en-NZ" smtClean="0"/>
              <a:t>31/01/2024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4F98C-1924-4C25-A01D-5EECD0AD89E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73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4788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BE80B-52DB-8487-31E3-02D304BE6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508526-7B4C-D455-E45D-11A4607335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5AD12F-60FC-C973-2397-1F8238AD4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we talk about Additional compliance requirements and maintaining our current assets contributing to these numbers.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CB287-C0DF-70E0-ADAD-98C6EF3118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5F250-87C9-E44E-B54B-1C75E0B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5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b="1">
                <a:solidFill>
                  <a:srgbClr val="010000"/>
                </a:solidFill>
                <a:latin typeface="Calibri" panose="020F0502020204030204"/>
              </a:rPr>
              <a:t>Continuing with work we’ve already started / committed to.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b="1">
                <a:solidFill>
                  <a:srgbClr val="010000"/>
                </a:solidFill>
                <a:latin typeface="Calibri" panose="020F0502020204030204"/>
              </a:rPr>
              <a:t>Dials on increased effort / investment.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5F250-87C9-E44E-B54B-1C75E0B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314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ts val="877"/>
              </a:spcBef>
            </a:pPr>
            <a:r>
              <a:rPr lang="en-US">
                <a:cs typeface="Calibri"/>
              </a:rPr>
              <a:t>Alison: </a:t>
            </a:r>
            <a:endParaRPr lang="en-US"/>
          </a:p>
          <a:p>
            <a:pPr marL="685800" lvl="1" indent="-228600">
              <a:spcBef>
                <a:spcPts val="500"/>
              </a:spcBef>
            </a:pPr>
            <a:r>
              <a:rPr lang="en-US"/>
              <a:t>     Using the LGFA caps we can borrow up to 285% of revenue in Year 1 and 280% thereafter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2685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Alison: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Targeted rates – growth portion goes up, local share goes up – DC's expected to reflect large increases too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810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Nicole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670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843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Nicole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2664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6026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5F250-87C9-E44E-B54B-1C75E0B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552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Urban Areas (greater then 3000 people AND HAS urban services (reticulated water and wastewater))</a:t>
            </a:r>
          </a:p>
          <a:p>
            <a:r>
              <a:rPr lang="en-NZ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Villages (contains a land use other than Rural (</a:t>
            </a:r>
            <a:r>
              <a:rPr lang="en-NZ" sz="1800" err="1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en-NZ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settlement, rural residential) some urban services may apply)</a:t>
            </a:r>
          </a:p>
          <a:p>
            <a:r>
              <a:rPr lang="en-NZ" sz="1800">
                <a:effectLst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29 Rural Areas 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64F98C-1924-4C25-A01D-5EECD0AD89E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0555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What has changed – inflation was forecast between 2020-2023 to be 6-9% </a:t>
            </a:r>
            <a:r>
              <a:rPr lang="en-US" err="1">
                <a:cs typeface="Calibri"/>
              </a:rPr>
              <a:t>cummulatively</a:t>
            </a:r>
            <a:r>
              <a:rPr lang="en-US">
                <a:cs typeface="Calibri"/>
              </a:rPr>
              <a:t>, whereas the actual jump was 17% </a:t>
            </a:r>
            <a:r>
              <a:rPr lang="en-US" err="1">
                <a:cs typeface="Calibri"/>
              </a:rPr>
              <a:t>cummulatively</a:t>
            </a:r>
            <a:r>
              <a:rPr lang="en-US">
                <a:cs typeface="Calibri"/>
              </a:rPr>
              <a:t>. Inflation will settle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5F250-87C9-E44E-B54B-1C75E0B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60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5F250-87C9-E44E-B54B-1C75E0BC56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23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E4DC15-221D-722A-3040-CD842697D0D0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pic>
        <p:nvPicPr>
          <p:cNvPr id="11" name="Picture 10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FC40DD5A-AAF4-5086-E4B7-F7FBCE86B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257728" y="3080497"/>
            <a:ext cx="10540703" cy="459497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91EC11D-F119-3A82-3DA2-BD790C93F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141" y="2833876"/>
            <a:ext cx="8018860" cy="534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56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9E2BB7-6E34-23BB-1A99-F3EC064D9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3788" y="6275512"/>
            <a:ext cx="1143256" cy="970982"/>
          </a:xfrm>
          <a:prstGeom prst="rect">
            <a:avLst/>
          </a:prstGeom>
        </p:spPr>
      </p:pic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E4DFBDB-106B-C63B-759F-088E753DA2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176922-1FAC-535C-A25B-D3E25BE7A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944" y="3368606"/>
            <a:ext cx="8018860" cy="2242353"/>
          </a:xfrm>
        </p:spPr>
        <p:txBody>
          <a:bodyPr>
            <a:noAutofit/>
          </a:bodyPr>
          <a:lstStyle>
            <a:lvl1pPr marL="0" indent="0">
              <a:buNone/>
              <a:defRPr sz="7016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2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0E235-227D-5457-4F6D-88263E9559F8}"/>
              </a:ext>
            </a:extLst>
          </p:cNvPr>
          <p:cNvSpPr/>
          <p:nvPr userDrawn="1"/>
        </p:nvSpPr>
        <p:spPr>
          <a:xfrm>
            <a:off x="5345906" y="0"/>
            <a:ext cx="5345907" cy="75596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86D7008-8B2F-887E-05BC-19905C74B3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1741" y="1756888"/>
            <a:ext cx="3453678" cy="1186450"/>
          </a:xfrm>
        </p:spPr>
        <p:txBody>
          <a:bodyPr>
            <a:normAutofit/>
          </a:bodyPr>
          <a:lstStyle>
            <a:lvl1pPr marL="0" indent="0" algn="l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02E7363-6E01-B88A-CB1B-6EC441D1E4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81741" y="1152114"/>
            <a:ext cx="3453678" cy="604774"/>
          </a:xfrm>
        </p:spPr>
        <p:txBody>
          <a:bodyPr anchor="ctr">
            <a:noAutofit/>
          </a:bodyPr>
          <a:lstStyle>
            <a:lvl1pPr marL="0" indent="0" algn="l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AFACF1-4400-046B-3700-AC61FD0648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910310" y="1402141"/>
            <a:ext cx="789258" cy="9920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2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981F50-35FE-4202-FECD-DBCB8BD7ABBA}"/>
              </a:ext>
            </a:extLst>
          </p:cNvPr>
          <p:cNvSpPr/>
          <p:nvPr userDrawn="1"/>
        </p:nvSpPr>
        <p:spPr>
          <a:xfrm>
            <a:off x="0" y="0"/>
            <a:ext cx="5345907" cy="7559675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102BE5F-874C-C150-6BBB-97360732E4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81741" y="3716804"/>
            <a:ext cx="3453678" cy="1186450"/>
          </a:xfrm>
        </p:spPr>
        <p:txBody>
          <a:bodyPr>
            <a:normAutofit/>
          </a:bodyPr>
          <a:lstStyle>
            <a:lvl1pPr marL="0" indent="0" algn="l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65672CA-DE61-6BBE-AA0C-57EC9618D9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81741" y="3112030"/>
            <a:ext cx="3453678" cy="604774"/>
          </a:xfrm>
        </p:spPr>
        <p:txBody>
          <a:bodyPr anchor="ctr">
            <a:noAutofit/>
          </a:bodyPr>
          <a:lstStyle>
            <a:lvl1pPr marL="0" indent="0" algn="l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2146B562-E3C6-F394-6E07-9CFCC22C362B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910310" y="3368603"/>
            <a:ext cx="789258" cy="9920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2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78E3E60-2C69-4C0D-58FB-4D35CDBDA3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1741" y="5691701"/>
            <a:ext cx="3453678" cy="1186450"/>
          </a:xfrm>
        </p:spPr>
        <p:txBody>
          <a:bodyPr>
            <a:normAutofit/>
          </a:bodyPr>
          <a:lstStyle>
            <a:lvl1pPr marL="0" indent="0" algn="l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F404CE7-FE1E-9207-B2FB-FFA6433284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81741" y="5086927"/>
            <a:ext cx="3453678" cy="604774"/>
          </a:xfrm>
        </p:spPr>
        <p:txBody>
          <a:bodyPr anchor="ctr">
            <a:noAutofit/>
          </a:bodyPr>
          <a:lstStyle>
            <a:lvl1pPr marL="0" indent="0" algn="l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5BA3817C-42AC-7023-2ED0-007BC1F2217C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910310" y="5306745"/>
            <a:ext cx="789258" cy="9920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2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C7110-43A9-D3B1-A236-69A89F5403D0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685142" y="2833876"/>
            <a:ext cx="4170738" cy="534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56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B646E45-EC27-DFA2-FD48-D72852244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44" y="3368606"/>
            <a:ext cx="4170921" cy="2242353"/>
          </a:xfrm>
        </p:spPr>
        <p:txBody>
          <a:bodyPr>
            <a:noAutofit/>
          </a:bodyPr>
          <a:lstStyle>
            <a:lvl1pPr marL="0" indent="0">
              <a:buNone/>
              <a:defRPr sz="701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7B5882C0-1632-B4FB-AE78-7D2C858C6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6321555"/>
            <a:ext cx="2840199" cy="12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9158B3-B1DA-564E-F2B4-B37CD50B0BAA}"/>
              </a:ext>
            </a:extLst>
          </p:cNvPr>
          <p:cNvSpPr/>
          <p:nvPr userDrawn="1"/>
        </p:nvSpPr>
        <p:spPr>
          <a:xfrm>
            <a:off x="0" y="0"/>
            <a:ext cx="5345907" cy="7559675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66694B9-E054-712D-EDA9-8E8E40401B57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609448" y="633046"/>
            <a:ext cx="4127011" cy="62935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E8E15C3-B533-AA82-0060-D99F4551E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2727">
            <a:off x="6319003" y="2293898"/>
            <a:ext cx="1050535" cy="171999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B8A2578-FB25-4FE0-0AF3-580B8EEDD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2633" y="4222218"/>
            <a:ext cx="3939733" cy="2575343"/>
          </a:xfrm>
        </p:spPr>
        <p:txBody>
          <a:bodyPr>
            <a:normAutofit/>
          </a:bodyPr>
          <a:lstStyle>
            <a:lvl1pPr marL="0" indent="0">
              <a:buNone/>
              <a:defRPr sz="175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4B2975CA-937D-8D9C-A2E6-93B32309C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2633" y="884762"/>
            <a:ext cx="4166057" cy="159238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DE73339-DD53-EB6D-3B23-D114AA950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2633" y="2665485"/>
            <a:ext cx="3939733" cy="985558"/>
          </a:xfrm>
        </p:spPr>
        <p:txBody>
          <a:bodyPr anchor="ctr">
            <a:normAutofit/>
          </a:bodyPr>
          <a:lstStyle>
            <a:lvl1pPr marL="0" indent="0">
              <a:buNone/>
              <a:defRPr sz="1754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B0B59A7C-F3ED-EA7E-2149-BE20C3F674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-1" y="6321555"/>
            <a:ext cx="2840199" cy="12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09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7898FA-E615-7DB4-47E8-7E11CCC3515C}"/>
              </a:ext>
            </a:extLst>
          </p:cNvPr>
          <p:cNvSpPr/>
          <p:nvPr userDrawn="1"/>
        </p:nvSpPr>
        <p:spPr>
          <a:xfrm>
            <a:off x="4701057" y="1882044"/>
            <a:ext cx="5990756" cy="56776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121F973-092A-12D7-9BE5-6F2EF7497E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6319811"/>
            <a:ext cx="2854330" cy="1244280"/>
          </a:xfrm>
          <a:prstGeom prst="rect">
            <a:avLst/>
          </a:prstGeom>
        </p:spPr>
      </p:pic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60C4778B-67FC-D74E-C002-25192203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13629" y="2701765"/>
            <a:ext cx="4646699" cy="16324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F2681-3E49-2BE3-0E94-7C81DFC15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13630" y="4480576"/>
            <a:ext cx="4645648" cy="857813"/>
          </a:xfrm>
        </p:spPr>
        <p:txBody>
          <a:bodyPr>
            <a:normAutofit/>
          </a:bodyPr>
          <a:lstStyle>
            <a:lvl1pPr marL="0" indent="0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51EB7A9-1961-8695-D729-DF095FDC09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17724"/>
            <a:ext cx="5394633" cy="6346977"/>
          </a:xfrm>
          <a:custGeom>
            <a:avLst/>
            <a:gdLst>
              <a:gd name="connsiteX0" fmla="*/ 0 w 6151563"/>
              <a:gd name="connsiteY0" fmla="*/ 0 h 5757862"/>
              <a:gd name="connsiteX1" fmla="*/ 6151563 w 6151563"/>
              <a:gd name="connsiteY1" fmla="*/ 0 h 5757862"/>
              <a:gd name="connsiteX2" fmla="*/ 6151563 w 6151563"/>
              <a:gd name="connsiteY2" fmla="*/ 1154112 h 5757862"/>
              <a:gd name="connsiteX3" fmla="*/ 5360670 w 6151563"/>
              <a:gd name="connsiteY3" fmla="*/ 1154112 h 5757862"/>
              <a:gd name="connsiteX4" fmla="*/ 5360670 w 6151563"/>
              <a:gd name="connsiteY4" fmla="*/ 5757862 h 5757862"/>
              <a:gd name="connsiteX5" fmla="*/ 0 w 6151563"/>
              <a:gd name="connsiteY5" fmla="*/ 5757862 h 575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1563" h="5757862">
                <a:moveTo>
                  <a:pt x="0" y="0"/>
                </a:moveTo>
                <a:lnTo>
                  <a:pt x="6151563" y="0"/>
                </a:lnTo>
                <a:lnTo>
                  <a:pt x="6151563" y="1154112"/>
                </a:lnTo>
                <a:lnTo>
                  <a:pt x="5360670" y="1154112"/>
                </a:lnTo>
                <a:lnTo>
                  <a:pt x="5360670" y="5757862"/>
                </a:lnTo>
                <a:lnTo>
                  <a:pt x="0" y="575786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marL="0" indent="0" algn="ctr">
              <a:buFontTx/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84467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C9B035C-A450-A1E6-BAEF-E3D6F66499CB}"/>
              </a:ext>
            </a:extLst>
          </p:cNvPr>
          <p:cNvSpPr/>
          <p:nvPr userDrawn="1"/>
        </p:nvSpPr>
        <p:spPr>
          <a:xfrm>
            <a:off x="4517942" y="0"/>
            <a:ext cx="6173870" cy="2268176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pic>
        <p:nvPicPr>
          <p:cNvPr id="11" name="Picture 10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5801E9B4-F873-B006-C748-7A47DF97E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0" y="6231187"/>
            <a:ext cx="3047502" cy="1328489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A3110C9A-9204-A6EA-2737-01D9096974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9923" y="157551"/>
            <a:ext cx="4962784" cy="159238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385" b="1"/>
            </a:lvl1pPr>
            <a:lvl2pPr marL="400964" indent="0">
              <a:buNone/>
              <a:defRPr sz="4385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D44957C4-B5F1-97AB-8087-EEC5ADFF3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09922" y="2824070"/>
            <a:ext cx="4962783" cy="3783646"/>
          </a:xfrm>
        </p:spPr>
        <p:txBody>
          <a:bodyPr>
            <a:normAutofit/>
          </a:bodyPr>
          <a:lstStyle>
            <a:lvl1pPr>
              <a:defRPr sz="1754"/>
            </a:lvl1pPr>
            <a:lvl2pPr>
              <a:defRPr sz="1754"/>
            </a:lvl2pPr>
            <a:lvl3pPr>
              <a:defRPr sz="1754"/>
            </a:lvl3pPr>
            <a:lvl4pPr>
              <a:defRPr sz="1754"/>
            </a:lvl4pPr>
            <a:lvl5pPr>
              <a:defRPr sz="175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24D04-D7FB-5F81-7564-4B18BCCAEC3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17570" cy="7559675"/>
          </a:xfrm>
        </p:spPr>
        <p:txBody>
          <a:bodyPr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4442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7898FA-E615-7DB4-47E8-7E11CCC3515C}"/>
              </a:ext>
            </a:extLst>
          </p:cNvPr>
          <p:cNvSpPr/>
          <p:nvPr userDrawn="1"/>
        </p:nvSpPr>
        <p:spPr>
          <a:xfrm>
            <a:off x="0" y="6315395"/>
            <a:ext cx="10691813" cy="1244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60C4778B-67FC-D74E-C002-251922033F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9874" y="1483190"/>
            <a:ext cx="4646699" cy="16324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F2681-3E49-2BE3-0E94-7C81DFC15D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9874" y="3262001"/>
            <a:ext cx="4645648" cy="2665386"/>
          </a:xfrm>
        </p:spPr>
        <p:txBody>
          <a:bodyPr>
            <a:normAutofit/>
          </a:bodyPr>
          <a:lstStyle>
            <a:lvl1pPr marL="0" indent="0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29F10B9B-A8BE-B5E4-6BA0-73B90C077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7837483" y="6314163"/>
            <a:ext cx="2854330" cy="1244280"/>
          </a:xfrm>
          <a:prstGeom prst="rect">
            <a:avLst/>
          </a:prstGeom>
        </p:spPr>
      </p:pic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E859FD7-6961-C64A-4C0D-D36227E5A9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8580" y="617724"/>
            <a:ext cx="4856053" cy="6332664"/>
          </a:xfrm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561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14FB901-325E-EFE9-1144-70C696837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6315395"/>
            <a:ext cx="2854330" cy="1244280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2D469CC-A61D-E0B6-5208-9CA393B85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457AD5D-B718-541B-1988-D8850E78A1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692" y="5170014"/>
            <a:ext cx="2773189" cy="1627547"/>
          </a:xfrm>
        </p:spPr>
        <p:txBody>
          <a:bodyPr>
            <a:normAutofit/>
          </a:bodyPr>
          <a:lstStyle>
            <a:lvl1pPr marL="0" indent="0" algn="ctr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5FA04-788D-0787-82FC-F65D83BB0C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692" y="4565240"/>
            <a:ext cx="2773189" cy="604774"/>
          </a:xfrm>
        </p:spPr>
        <p:txBody>
          <a:bodyPr anchor="ctr">
            <a:noAutofit/>
          </a:bodyPr>
          <a:lstStyle>
            <a:lvl1pPr marL="0" indent="0" algn="ctr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7647219-B64A-8562-FB96-F447E600CD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59312" y="5170014"/>
            <a:ext cx="2773189" cy="1627547"/>
          </a:xfrm>
        </p:spPr>
        <p:txBody>
          <a:bodyPr>
            <a:normAutofit/>
          </a:bodyPr>
          <a:lstStyle>
            <a:lvl1pPr marL="0" indent="0" algn="ctr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3DB2CCC-012E-E7EC-EF7F-D5D203860D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59312" y="4565240"/>
            <a:ext cx="2773189" cy="604774"/>
          </a:xfrm>
        </p:spPr>
        <p:txBody>
          <a:bodyPr anchor="ctr">
            <a:noAutofit/>
          </a:bodyPr>
          <a:lstStyle>
            <a:lvl1pPr marL="0" indent="0" algn="ctr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15A27DD-98F2-BC92-20EA-14122FBA1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5053" y="5170014"/>
            <a:ext cx="2773189" cy="1627547"/>
          </a:xfrm>
        </p:spPr>
        <p:txBody>
          <a:bodyPr>
            <a:normAutofit/>
          </a:bodyPr>
          <a:lstStyle>
            <a:lvl1pPr marL="0" indent="0" algn="ctr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EEC74E1D-1883-0A52-11F9-1ED02618A6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45053" y="4565240"/>
            <a:ext cx="2773189" cy="604774"/>
          </a:xfrm>
        </p:spPr>
        <p:txBody>
          <a:bodyPr anchor="ctr">
            <a:noAutofit/>
          </a:bodyPr>
          <a:lstStyle>
            <a:lvl1pPr marL="0" indent="0" algn="ctr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90BA7C6-60E8-563B-6DEF-08D844E45F5D}"/>
              </a:ext>
            </a:extLst>
          </p:cNvPr>
          <p:cNvSpPr>
            <a:spLocks noChangeAspect="1"/>
          </p:cNvSpPr>
          <p:nvPr userDrawn="1"/>
        </p:nvSpPr>
        <p:spPr>
          <a:xfrm>
            <a:off x="4599707" y="2523812"/>
            <a:ext cx="1492399" cy="1875919"/>
          </a:xfrm>
          <a:prstGeom prst="ellipse">
            <a:avLst/>
          </a:prstGeom>
          <a:solidFill>
            <a:srgbClr val="FFD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>
              <a:solidFill>
                <a:srgbClr val="E9002C"/>
              </a:solidFill>
              <a:highlight>
                <a:srgbClr val="E9002C"/>
              </a:highlight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9044AE-F696-E962-59DA-2787810B524D}"/>
              </a:ext>
            </a:extLst>
          </p:cNvPr>
          <p:cNvSpPr>
            <a:spLocks noChangeAspect="1"/>
          </p:cNvSpPr>
          <p:nvPr userDrawn="1"/>
        </p:nvSpPr>
        <p:spPr>
          <a:xfrm>
            <a:off x="7940899" y="2523812"/>
            <a:ext cx="1492399" cy="1875919"/>
          </a:xfrm>
          <a:prstGeom prst="ellipse">
            <a:avLst/>
          </a:prstGeom>
          <a:solidFill>
            <a:srgbClr val="FFD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DB2336-AD8C-8CDE-A598-32B9AA5C7A73}"/>
              </a:ext>
            </a:extLst>
          </p:cNvPr>
          <p:cNvSpPr>
            <a:spLocks noChangeAspect="1"/>
          </p:cNvSpPr>
          <p:nvPr userDrawn="1"/>
        </p:nvSpPr>
        <p:spPr>
          <a:xfrm>
            <a:off x="1258515" y="2523812"/>
            <a:ext cx="1492399" cy="1875919"/>
          </a:xfrm>
          <a:prstGeom prst="ellipse">
            <a:avLst/>
          </a:prstGeom>
          <a:solidFill>
            <a:srgbClr val="FFD52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EAFACF1-4400-046B-3700-AC61FD06480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541817" y="2879917"/>
            <a:ext cx="925795" cy="11637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7563DC80-38C0-21B3-AA40-DDF414B4B6D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883010" y="2879917"/>
            <a:ext cx="925795" cy="11637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3279C5AF-AEC4-3F4E-FC75-8E355B65354A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8224201" y="2879917"/>
            <a:ext cx="925795" cy="116370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F9951BE-F69B-A700-FB1B-4CA5ACB1F88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-526" y="-10080"/>
            <a:ext cx="10692865" cy="3471851"/>
          </a:xfrm>
          <a:custGeom>
            <a:avLst/>
            <a:gdLst>
              <a:gd name="connsiteX0" fmla="*/ 0 w 12193200"/>
              <a:gd name="connsiteY0" fmla="*/ 0 h 3149600"/>
              <a:gd name="connsiteX1" fmla="*/ 12193200 w 12193200"/>
              <a:gd name="connsiteY1" fmla="*/ 0 h 3149600"/>
              <a:gd name="connsiteX2" fmla="*/ 12193200 w 12193200"/>
              <a:gd name="connsiteY2" fmla="*/ 3149600 h 3149600"/>
              <a:gd name="connsiteX3" fmla="*/ 10756265 w 12193200"/>
              <a:gd name="connsiteY3" fmla="*/ 3149600 h 3149600"/>
              <a:gd name="connsiteX4" fmla="*/ 10756900 w 12193200"/>
              <a:gd name="connsiteY4" fmla="*/ 3143304 h 3149600"/>
              <a:gd name="connsiteX5" fmla="*/ 9906000 w 12193200"/>
              <a:gd name="connsiteY5" fmla="*/ 2292404 h 3149600"/>
              <a:gd name="connsiteX6" fmla="*/ 9055100 w 12193200"/>
              <a:gd name="connsiteY6" fmla="*/ 3143304 h 3149600"/>
              <a:gd name="connsiteX7" fmla="*/ 9055735 w 12193200"/>
              <a:gd name="connsiteY7" fmla="*/ 3149600 h 3149600"/>
              <a:gd name="connsiteX8" fmla="*/ 6946266 w 12193200"/>
              <a:gd name="connsiteY8" fmla="*/ 3149600 h 3149600"/>
              <a:gd name="connsiteX9" fmla="*/ 6946900 w 12193200"/>
              <a:gd name="connsiteY9" fmla="*/ 3143304 h 3149600"/>
              <a:gd name="connsiteX10" fmla="*/ 6096000 w 12193200"/>
              <a:gd name="connsiteY10" fmla="*/ 2292404 h 3149600"/>
              <a:gd name="connsiteX11" fmla="*/ 5245100 w 12193200"/>
              <a:gd name="connsiteY11" fmla="*/ 3143304 h 3149600"/>
              <a:gd name="connsiteX12" fmla="*/ 5245735 w 12193200"/>
              <a:gd name="connsiteY12" fmla="*/ 3149600 h 3149600"/>
              <a:gd name="connsiteX13" fmla="*/ 3136266 w 12193200"/>
              <a:gd name="connsiteY13" fmla="*/ 3149600 h 3149600"/>
              <a:gd name="connsiteX14" fmla="*/ 3136900 w 12193200"/>
              <a:gd name="connsiteY14" fmla="*/ 3143304 h 3149600"/>
              <a:gd name="connsiteX15" fmla="*/ 2286000 w 12193200"/>
              <a:gd name="connsiteY15" fmla="*/ 2292404 h 3149600"/>
              <a:gd name="connsiteX16" fmla="*/ 1435100 w 12193200"/>
              <a:gd name="connsiteY16" fmla="*/ 3143304 h 3149600"/>
              <a:gd name="connsiteX17" fmla="*/ 1435735 w 12193200"/>
              <a:gd name="connsiteY17" fmla="*/ 3149600 h 3149600"/>
              <a:gd name="connsiteX18" fmla="*/ 0 w 12193200"/>
              <a:gd name="connsiteY18" fmla="*/ 3149600 h 314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3200" h="3149600">
                <a:moveTo>
                  <a:pt x="0" y="0"/>
                </a:moveTo>
                <a:lnTo>
                  <a:pt x="12193200" y="0"/>
                </a:lnTo>
                <a:lnTo>
                  <a:pt x="12193200" y="3149600"/>
                </a:lnTo>
                <a:lnTo>
                  <a:pt x="10756265" y="3149600"/>
                </a:lnTo>
                <a:lnTo>
                  <a:pt x="10756900" y="3143304"/>
                </a:lnTo>
                <a:cubicBezTo>
                  <a:pt x="10756900" y="2673365"/>
                  <a:pt x="10375939" y="2292404"/>
                  <a:pt x="9906000" y="2292404"/>
                </a:cubicBezTo>
                <a:cubicBezTo>
                  <a:pt x="9436061" y="2292404"/>
                  <a:pt x="9055100" y="2673365"/>
                  <a:pt x="9055100" y="3143304"/>
                </a:cubicBezTo>
                <a:lnTo>
                  <a:pt x="9055735" y="3149600"/>
                </a:lnTo>
                <a:lnTo>
                  <a:pt x="6946266" y="3149600"/>
                </a:lnTo>
                <a:lnTo>
                  <a:pt x="6946900" y="3143304"/>
                </a:lnTo>
                <a:cubicBezTo>
                  <a:pt x="6946900" y="2673365"/>
                  <a:pt x="6565939" y="2292404"/>
                  <a:pt x="6096000" y="2292404"/>
                </a:cubicBezTo>
                <a:cubicBezTo>
                  <a:pt x="5626061" y="2292404"/>
                  <a:pt x="5245100" y="2673365"/>
                  <a:pt x="5245100" y="3143304"/>
                </a:cubicBezTo>
                <a:lnTo>
                  <a:pt x="5245735" y="3149600"/>
                </a:lnTo>
                <a:lnTo>
                  <a:pt x="3136266" y="3149600"/>
                </a:lnTo>
                <a:lnTo>
                  <a:pt x="3136900" y="3143304"/>
                </a:lnTo>
                <a:cubicBezTo>
                  <a:pt x="3136900" y="2673365"/>
                  <a:pt x="2755939" y="2292404"/>
                  <a:pt x="2286000" y="2292404"/>
                </a:cubicBezTo>
                <a:cubicBezTo>
                  <a:pt x="1816061" y="2292404"/>
                  <a:pt x="1435100" y="2673365"/>
                  <a:pt x="1435100" y="3143304"/>
                </a:cubicBezTo>
                <a:lnTo>
                  <a:pt x="1435735" y="3149600"/>
                </a:lnTo>
                <a:lnTo>
                  <a:pt x="0" y="3149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6397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A5C2-FB02-98DD-52DD-459506EA2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z="3859" b="1">
                <a:latin typeface="Calibri" panose="020F0502020204030204" pitchFamily="34" charset="0"/>
                <a:cs typeface="Calibri" panose="020F0502020204030204" pitchFamily="34" charset="0"/>
              </a:rPr>
              <a:t>Heading Here</a:t>
            </a:r>
          </a:p>
        </p:txBody>
      </p:sp>
    </p:spTree>
    <p:extLst>
      <p:ext uri="{BB962C8B-B14F-4D97-AF65-F5344CB8AC3E}">
        <p14:creationId xmlns:p14="http://schemas.microsoft.com/office/powerpoint/2010/main" val="217926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38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E4DC15-221D-722A-3040-CD842697D0D0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91EC11D-F119-3A82-3DA2-BD790C93FC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141" y="2833876"/>
            <a:ext cx="8018860" cy="534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56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DE4DFBDB-106B-C63B-759F-088E753DA2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1176922-1FAC-535C-A25B-D3E25BE7A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944" y="3368606"/>
            <a:ext cx="8018860" cy="2242353"/>
          </a:xfrm>
        </p:spPr>
        <p:txBody>
          <a:bodyPr>
            <a:noAutofit/>
          </a:bodyPr>
          <a:lstStyle>
            <a:lvl1pPr marL="0" indent="0">
              <a:buNone/>
              <a:defRPr sz="7016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494883B2-DED2-C837-4967-3C061A2E0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257728" y="3080497"/>
            <a:ext cx="10540703" cy="459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5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CDC54F-6785-99D3-367A-AB6C9CF213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9095" y="3105386"/>
            <a:ext cx="10300549" cy="4490288"/>
          </a:xfrm>
          <a:prstGeom prst="rect">
            <a:avLst/>
          </a:prstGeom>
        </p:spPr>
      </p:pic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4DB973-D62D-4DFA-4E4E-25F56EC53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690" y="1576964"/>
            <a:ext cx="7943556" cy="808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03AF80C9-1D66-E63A-ABBC-F4D031BA5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6225" y="3033039"/>
            <a:ext cx="2667385" cy="2600388"/>
          </a:xfrm>
        </p:spPr>
        <p:txBody>
          <a:bodyPr>
            <a:normAutofit/>
          </a:bodyPr>
          <a:lstStyle>
            <a:lvl1pPr>
              <a:defRPr sz="1754"/>
            </a:lvl1pPr>
            <a:lvl2pPr>
              <a:defRPr sz="1754"/>
            </a:lvl2pPr>
            <a:lvl3pPr>
              <a:defRPr sz="1754"/>
            </a:lvl3pPr>
            <a:lvl4pPr>
              <a:defRPr sz="1754"/>
            </a:lvl4pPr>
            <a:lvl5pPr>
              <a:defRPr sz="175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F3D6ED2B-0AC1-9566-04B3-40DD066EF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6260" y="3033039"/>
            <a:ext cx="2667385" cy="2600388"/>
          </a:xfrm>
        </p:spPr>
        <p:txBody>
          <a:bodyPr>
            <a:normAutofit/>
          </a:bodyPr>
          <a:lstStyle>
            <a:lvl1pPr>
              <a:defRPr sz="1754"/>
            </a:lvl1pPr>
            <a:lvl2pPr>
              <a:defRPr sz="1754"/>
            </a:lvl2pPr>
            <a:lvl3pPr>
              <a:defRPr sz="1754"/>
            </a:lvl3pPr>
            <a:lvl4pPr>
              <a:defRPr sz="1754"/>
            </a:lvl4pPr>
            <a:lvl5pPr>
              <a:defRPr sz="175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BAF4D1E2-9229-D0B9-D11C-AB939874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7942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Yellow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09B96F-9C5C-049A-8F66-7EACF9F8140A}"/>
              </a:ext>
            </a:extLst>
          </p:cNvPr>
          <p:cNvSpPr/>
          <p:nvPr userDrawn="1"/>
        </p:nvSpPr>
        <p:spPr>
          <a:xfrm>
            <a:off x="0" y="6315395"/>
            <a:ext cx="10691813" cy="1244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4DB973-D62D-4DFA-4E4E-25F56EC53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690" y="1576964"/>
            <a:ext cx="7943556" cy="808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03AF80C9-1D66-E63A-ABBC-F4D031BA5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66225" y="3033039"/>
            <a:ext cx="2667385" cy="2600388"/>
          </a:xfrm>
        </p:spPr>
        <p:txBody>
          <a:bodyPr>
            <a:normAutofit/>
          </a:bodyPr>
          <a:lstStyle>
            <a:lvl1pPr>
              <a:defRPr sz="1754"/>
            </a:lvl1pPr>
            <a:lvl2pPr>
              <a:defRPr sz="1754"/>
            </a:lvl2pPr>
            <a:lvl3pPr>
              <a:defRPr sz="1754"/>
            </a:lvl3pPr>
            <a:lvl4pPr>
              <a:defRPr sz="1754"/>
            </a:lvl4pPr>
            <a:lvl5pPr>
              <a:defRPr sz="175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F3D6ED2B-0AC1-9566-04B3-40DD066EF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6260" y="3033039"/>
            <a:ext cx="2667385" cy="2600388"/>
          </a:xfrm>
        </p:spPr>
        <p:txBody>
          <a:bodyPr>
            <a:normAutofit/>
          </a:bodyPr>
          <a:lstStyle>
            <a:lvl1pPr>
              <a:defRPr sz="1754"/>
            </a:lvl1pPr>
            <a:lvl2pPr>
              <a:defRPr sz="1754"/>
            </a:lvl2pPr>
            <a:lvl3pPr>
              <a:defRPr sz="1754"/>
            </a:lvl3pPr>
            <a:lvl4pPr>
              <a:defRPr sz="1754"/>
            </a:lvl4pPr>
            <a:lvl5pPr>
              <a:defRPr sz="175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BAF4D1E2-9229-D0B9-D11C-AB939874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64F6CF83-067C-E610-896C-C45AFE778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6321555"/>
            <a:ext cx="2840199" cy="12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7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 Pictures_Yellow_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09B96F-9C5C-049A-8F66-7EACF9F8140A}"/>
              </a:ext>
            </a:extLst>
          </p:cNvPr>
          <p:cNvSpPr/>
          <p:nvPr userDrawn="1"/>
        </p:nvSpPr>
        <p:spPr>
          <a:xfrm>
            <a:off x="0" y="5533880"/>
            <a:ext cx="10691813" cy="20257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784DB973-D62D-4DFA-4E4E-25F56EC53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690" y="1576964"/>
            <a:ext cx="7943556" cy="8085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BAF4D1E2-9229-D0B9-D11C-AB939874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64F6CF83-067C-E610-896C-C45AFE778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6321555"/>
            <a:ext cx="2840199" cy="123812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E6E3C4-83C3-F7A8-E4F6-666873847C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8682" y="3310446"/>
            <a:ext cx="2942130" cy="2554250"/>
          </a:xfrm>
        </p:spPr>
        <p:txBody>
          <a:bodyPr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91048E-8612-1CFB-4C0B-607847E86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74842" y="3310446"/>
            <a:ext cx="2942130" cy="2554250"/>
          </a:xfrm>
        </p:spPr>
        <p:txBody>
          <a:bodyPr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CDFD000-4EBA-63F1-184B-4F0BA4C176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61002" y="3310446"/>
            <a:ext cx="2942130" cy="2554250"/>
          </a:xfrm>
        </p:spPr>
        <p:txBody>
          <a:bodyPr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29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D640389-4B6A-B746-BC29-FFB9A49EE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6315395"/>
            <a:ext cx="2854330" cy="1244280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D8F9A58A-D627-A58C-80C1-2A0FB9AD4D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691" y="884762"/>
            <a:ext cx="4646699" cy="159238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9A41B29F-7988-4C6A-63B3-03FF568A4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42539" y="798990"/>
            <a:ext cx="4371491" cy="5998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8BD7AE-F708-E234-AC67-63D5213F98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52727">
            <a:off x="788137" y="2296197"/>
            <a:ext cx="1050535" cy="171999"/>
          </a:xfrm>
          <a:prstGeom prst="rect">
            <a:avLst/>
          </a:prstGeom>
        </p:spPr>
      </p:pic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F009F1A1-5B1C-A119-4E10-699E870308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A331834-DAFD-A90F-6BE9-1546A43AB8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8691" y="2974773"/>
            <a:ext cx="4645648" cy="3822788"/>
          </a:xfrm>
        </p:spPr>
        <p:txBody>
          <a:bodyPr>
            <a:normAutofit/>
          </a:bodyPr>
          <a:lstStyle>
            <a:lvl1pPr marL="0" indent="0">
              <a:buNone/>
              <a:defRPr sz="1754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51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4 compari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4EE27B-1768-E4AB-32BF-FEF8C9B1F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1" y="6315395"/>
            <a:ext cx="2840200" cy="1238120"/>
          </a:xfrm>
          <a:prstGeom prst="rect">
            <a:avLst/>
          </a:prstGeom>
        </p:spPr>
      </p:pic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1E836F2-F8E3-EF36-7840-E2331C15C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691" y="884762"/>
            <a:ext cx="4646699" cy="159238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4385" b="1">
                <a:latin typeface="+mj-lt"/>
              </a:defRPr>
            </a:lvl1pPr>
            <a:lvl2pPr marL="400964" indent="0">
              <a:buNone/>
              <a:defRPr sz="4385"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855A03F5-9298-EA00-5BCF-F194775D98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2169" y="7075599"/>
            <a:ext cx="4262804" cy="273455"/>
          </a:xfrm>
        </p:spPr>
        <p:txBody>
          <a:bodyPr>
            <a:normAutofit/>
          </a:bodyPr>
          <a:lstStyle>
            <a:lvl1pPr marL="0" indent="0">
              <a:buNone/>
              <a:defRPr sz="1228"/>
            </a:lvl1pPr>
            <a:lvl2pPr marL="400964" indent="0">
              <a:buNone/>
              <a:defRPr/>
            </a:lvl2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77FD5-FF34-93B6-22E0-DEF1685F15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8691" y="3626140"/>
            <a:ext cx="4646698" cy="833654"/>
          </a:xfrm>
        </p:spPr>
        <p:txBody>
          <a:bodyPr>
            <a:normAutofit/>
          </a:bodyPr>
          <a:lstStyle>
            <a:lvl1pPr marL="0" indent="0" algn="l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374C0-5536-B32A-6120-262808DFFD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691" y="3021366"/>
            <a:ext cx="4646698" cy="604774"/>
          </a:xfrm>
        </p:spPr>
        <p:txBody>
          <a:bodyPr anchor="ctr">
            <a:noAutofit/>
          </a:bodyPr>
          <a:lstStyle>
            <a:lvl1pPr marL="0" indent="0" algn="l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6059FE3-2B21-081F-D833-69AB4FA489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90086" y="3634681"/>
            <a:ext cx="4646698" cy="833654"/>
          </a:xfrm>
        </p:spPr>
        <p:txBody>
          <a:bodyPr>
            <a:normAutofit/>
          </a:bodyPr>
          <a:lstStyle>
            <a:lvl1pPr marL="0" indent="0" algn="l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DB23CA6-8DA2-3200-DEBB-B1159E61E74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90086" y="3029907"/>
            <a:ext cx="4646698" cy="604774"/>
          </a:xfrm>
        </p:spPr>
        <p:txBody>
          <a:bodyPr anchor="ctr">
            <a:noAutofit/>
          </a:bodyPr>
          <a:lstStyle>
            <a:lvl1pPr marL="0" indent="0" algn="l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1B4E02-2B9C-B9D2-080F-78D432AD296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90086" y="5296991"/>
            <a:ext cx="4646698" cy="833654"/>
          </a:xfrm>
        </p:spPr>
        <p:txBody>
          <a:bodyPr>
            <a:normAutofit/>
          </a:bodyPr>
          <a:lstStyle>
            <a:lvl1pPr marL="0" indent="0" algn="l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FD9FEC7-64E4-9E90-DB53-D49503F7F6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490086" y="4692217"/>
            <a:ext cx="4646698" cy="604774"/>
          </a:xfrm>
        </p:spPr>
        <p:txBody>
          <a:bodyPr anchor="ctr">
            <a:noAutofit/>
          </a:bodyPr>
          <a:lstStyle>
            <a:lvl1pPr marL="0" indent="0" algn="l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5D9FFEA8-4CB8-FAB9-BE71-8B044134B6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691" y="5296991"/>
            <a:ext cx="4646698" cy="833654"/>
          </a:xfrm>
        </p:spPr>
        <p:txBody>
          <a:bodyPr>
            <a:normAutofit/>
          </a:bodyPr>
          <a:lstStyle>
            <a:lvl1pPr marL="0" indent="0" algn="l">
              <a:buNone/>
              <a:defRPr sz="157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6485E6-D27D-1167-2693-897C87B725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8691" y="4692217"/>
            <a:ext cx="4646698" cy="604774"/>
          </a:xfrm>
        </p:spPr>
        <p:txBody>
          <a:bodyPr anchor="ctr">
            <a:noAutofit/>
          </a:bodyPr>
          <a:lstStyle>
            <a:lvl1pPr marL="0" indent="0" algn="l">
              <a:buNone/>
              <a:defRPr sz="1929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404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4CFF89-0E78-F3B6-922E-6C1E5EDBCAD7}"/>
              </a:ext>
            </a:extLst>
          </p:cNvPr>
          <p:cNvSpPr/>
          <p:nvPr userDrawn="1"/>
        </p:nvSpPr>
        <p:spPr>
          <a:xfrm>
            <a:off x="0" y="0"/>
            <a:ext cx="5345907" cy="7559675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056D8E-A7C2-65B7-5387-7A45A4A36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5907" y="0"/>
            <a:ext cx="5345906" cy="75596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3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BDEA5A0-29A3-BA16-75F7-9AD5B3A01BF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85142" y="2833876"/>
            <a:ext cx="4170738" cy="5347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2456" b="1">
                <a:latin typeface="Calibri" panose="020F0502020204030204" pitchFamily="34" charset="0"/>
                <a:cs typeface="Calibri" panose="020F0502020204030204" pitchFamily="34" charset="0"/>
              </a:rPr>
              <a:t>Click to edit text</a:t>
            </a: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CEC8E35-A2AB-35B6-DB17-6FEA409F0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44" y="3368606"/>
            <a:ext cx="4170921" cy="2242353"/>
          </a:xfrm>
        </p:spPr>
        <p:txBody>
          <a:bodyPr>
            <a:noAutofit/>
          </a:bodyPr>
          <a:lstStyle>
            <a:lvl1pPr marL="0" indent="0">
              <a:buNone/>
              <a:defRPr sz="701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F1043314-BECF-BD50-C017-9AB9F2B258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6321555"/>
            <a:ext cx="2840199" cy="12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22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4CFF89-0E78-F3B6-922E-6C1E5EDBCAD7}"/>
              </a:ext>
            </a:extLst>
          </p:cNvPr>
          <p:cNvSpPr/>
          <p:nvPr userDrawn="1"/>
        </p:nvSpPr>
        <p:spPr>
          <a:xfrm>
            <a:off x="0" y="0"/>
            <a:ext cx="5345907" cy="7559675"/>
          </a:xfrm>
          <a:prstGeom prst="rect">
            <a:avLst/>
          </a:prstGeom>
          <a:solidFill>
            <a:srgbClr val="FFD5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79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DCEC8E35-A2AB-35B6-DB17-6FEA409F02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944" y="806716"/>
            <a:ext cx="4170921" cy="4779044"/>
          </a:xfrm>
        </p:spPr>
        <p:txBody>
          <a:bodyPr>
            <a:noAutofit/>
          </a:bodyPr>
          <a:lstStyle>
            <a:lvl1pPr marL="0" indent="0">
              <a:buNone/>
              <a:defRPr sz="7016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15C2DAB7-61F9-35FF-3E8E-1569253403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56396" y="806716"/>
            <a:ext cx="4567885" cy="6038990"/>
          </a:xfrm>
        </p:spPr>
        <p:txBody>
          <a:bodyPr>
            <a:normAutofit/>
          </a:bodyPr>
          <a:lstStyle>
            <a:lvl1pPr>
              <a:defRPr sz="1754"/>
            </a:lvl1pPr>
            <a:lvl2pPr>
              <a:defRPr sz="1754"/>
            </a:lvl2pPr>
            <a:lvl3pPr>
              <a:defRPr sz="1754"/>
            </a:lvl3pPr>
            <a:lvl4pPr>
              <a:defRPr sz="1754"/>
            </a:lvl4pPr>
            <a:lvl5pPr>
              <a:defRPr sz="175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white lines on a black background&#10;&#10;Description automatically generated">
            <a:extLst>
              <a:ext uri="{FF2B5EF4-FFF2-40B4-BE49-F238E27FC236}">
                <a16:creationId xmlns:a16="http://schemas.microsoft.com/office/drawing/2014/main" id="{E1167B20-63E1-DA67-67D2-4A9BAA63A2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-1" y="6321555"/>
            <a:ext cx="2840199" cy="12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B52D3F7B-B66B-69F7-1C0B-1B673C75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61D5D64-6339-1053-9ABC-EF7905CBE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0AFF5355-91C7-2773-EA33-80438474F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B0ED3-7177-E445-B879-62D7063E8330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25FA5069-306F-DFF3-A6CC-33B68DB1D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C97ADDC-A995-E66B-191B-5CAD79A11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6E5F-D089-3148-9FA8-031347003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6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2B2C103-72DE-3C29-9D57-FFB2A7AA48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Waikato District Council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E8E884-649C-F512-DEFB-3B01189D2E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9FD2E5-71D5-052C-2F6F-3E403C4BA8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944" y="3452679"/>
            <a:ext cx="5991984" cy="1783917"/>
          </a:xfrm>
        </p:spPr>
        <p:txBody>
          <a:bodyPr/>
          <a:lstStyle/>
          <a:p>
            <a:r>
              <a:rPr lang="en-US"/>
              <a:t>2024-2034 Long Term Plan</a:t>
            </a:r>
          </a:p>
        </p:txBody>
      </p:sp>
    </p:spTree>
    <p:extLst>
      <p:ext uri="{BB962C8B-B14F-4D97-AF65-F5344CB8AC3E}">
        <p14:creationId xmlns:p14="http://schemas.microsoft.com/office/powerpoint/2010/main" val="980491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1E1F0D-EF77-27F0-BF19-B79536667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65" y="455561"/>
            <a:ext cx="10346223" cy="645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1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0A8AFA-49BC-0DD3-E808-9FAB22B2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4" y="743765"/>
            <a:ext cx="10178886" cy="600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6FC8E-6161-D5EE-7902-AEC1ACE9C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5703D6-A7D6-6C0E-077C-F39DB6514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516"/>
            <a:ext cx="10688019" cy="66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829BC2-6EA3-61CD-B881-1D290649B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37"/>
            <a:ext cx="10688018" cy="64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8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0066D-9CE8-1EB8-417B-CD58067DD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B5957-9E81-4535-9CE1-35D2CA1B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66" y="525374"/>
            <a:ext cx="10254839" cy="63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62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8520B-959C-0B1C-4D86-03B7B052BE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3696" y="630085"/>
            <a:ext cx="4752210" cy="579981"/>
          </a:xfrm>
        </p:spPr>
        <p:txBody>
          <a:bodyPr>
            <a:normAutofit/>
          </a:bodyPr>
          <a:lstStyle/>
          <a:p>
            <a:r>
              <a:rPr lang="en-US" sz="2800">
                <a:latin typeface="+mj-lt"/>
              </a:rPr>
              <a:t>Areas of investment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27618D-7F2E-BCD9-B36C-1E4E975AF25F}"/>
              </a:ext>
            </a:extLst>
          </p:cNvPr>
          <p:cNvSpPr txBox="1">
            <a:spLocks/>
          </p:cNvSpPr>
          <p:nvPr/>
        </p:nvSpPr>
        <p:spPr>
          <a:xfrm>
            <a:off x="593696" y="1604000"/>
            <a:ext cx="5081203" cy="397507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929">
              <a:spcBef>
                <a:spcPts val="877"/>
              </a:spcBef>
              <a:buNone/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Examples: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Mana Whenua forums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IT systems upgrades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Resilience planning and adaptative management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Transport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Wastewater infrastructure (Targeted Rate funded )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50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Rural Economic Advisory Panel</a:t>
            </a:r>
            <a:endParaRPr lang="en-NZ" sz="245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pPr marL="200025" indent="-200025" defTabSz="801929">
              <a:spcBef>
                <a:spcPts val="877"/>
              </a:spcBef>
            </a:pPr>
            <a:endParaRPr lang="en-US" sz="2456">
              <a:solidFill>
                <a:srgbClr val="01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C6016-1A71-EA13-30AD-3E6331215142}"/>
              </a:ext>
            </a:extLst>
          </p:cNvPr>
          <p:cNvSpPr txBox="1"/>
          <p:nvPr/>
        </p:nvSpPr>
        <p:spPr>
          <a:xfrm>
            <a:off x="6006598" y="4856666"/>
            <a:ext cx="3758043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801929"/>
            <a:r>
              <a:rPr lang="en-NZ" sz="7000" b="1">
                <a:solidFill>
                  <a:srgbClr val="E9002C"/>
                </a:solidFill>
                <a:latin typeface="Calibri" panose="020F0502020204030204"/>
              </a:rPr>
              <a:t>13.75%</a:t>
            </a:r>
          </a:p>
          <a:p>
            <a:pPr algn="ctr" defTabSz="801929"/>
            <a:r>
              <a:rPr lang="en-NZ" sz="2100" b="1">
                <a:solidFill>
                  <a:srgbClr val="E9002C"/>
                </a:solidFill>
                <a:latin typeface="Calibri" panose="020F0502020204030204"/>
              </a:rPr>
              <a:t>General Rate increase in Year 1</a:t>
            </a:r>
            <a:endParaRPr lang="en-NZ" sz="2100" b="1">
              <a:solidFill>
                <a:srgbClr val="E9002C"/>
              </a:solidFill>
              <a:latin typeface="Calibri" panose="020F0502020204030204"/>
              <a:ea typeface="Calibri"/>
              <a:cs typeface="Calibri"/>
            </a:endParaRPr>
          </a:p>
          <a:p>
            <a:pPr algn="ctr" defTabSz="801929"/>
            <a:r>
              <a:rPr lang="en-NZ" sz="2100">
                <a:solidFill>
                  <a:srgbClr val="E9002C"/>
                </a:solidFill>
                <a:latin typeface="Calibri" panose="020F0502020204030204"/>
                <a:ea typeface="Calibri"/>
                <a:cs typeface="Calibri"/>
              </a:rPr>
              <a:t>6% Increase in Years 2 to 5</a:t>
            </a:r>
          </a:p>
          <a:p>
            <a:pPr algn="ctr" defTabSz="801929"/>
            <a:r>
              <a:rPr lang="en-NZ" sz="2100">
                <a:solidFill>
                  <a:srgbClr val="E9002C"/>
                </a:solidFill>
                <a:latin typeface="Calibri" panose="020F0502020204030204"/>
                <a:ea typeface="Calibri"/>
                <a:cs typeface="Calibri"/>
              </a:rPr>
              <a:t>3.5% Increase in Years 6 to 10</a:t>
            </a:r>
          </a:p>
          <a:p>
            <a:pPr algn="ctr" defTabSz="801929"/>
            <a:r>
              <a:rPr lang="en-NZ" sz="2100" b="1">
                <a:solidFill>
                  <a:srgbClr val="E9002C"/>
                </a:solidFill>
                <a:latin typeface="Calibri" panose="020F0502020204030204"/>
                <a:ea typeface="Calibri"/>
                <a:cs typeface="Calibri"/>
              </a:rPr>
              <a:t>Note 1% GR is ~$866k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A52E3F4-AA9D-02F4-4B74-BA4C63E8FAC7}"/>
              </a:ext>
            </a:extLst>
          </p:cNvPr>
          <p:cNvSpPr txBox="1">
            <a:spLocks/>
          </p:cNvSpPr>
          <p:nvPr/>
        </p:nvSpPr>
        <p:spPr>
          <a:xfrm>
            <a:off x="5881947" y="1650083"/>
            <a:ext cx="4502130" cy="32065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929">
              <a:spcBef>
                <a:spcPts val="877"/>
              </a:spcBef>
              <a:buNone/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Examples: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$2m+ in efficiency savings.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Assumed central govt funding for Huntly Wastewater Plant.</a:t>
            </a:r>
          </a:p>
          <a:p>
            <a:pPr marL="200025" indent="-200025" defTabSz="801929"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Assumed external funding for some roading projects.</a:t>
            </a:r>
          </a:p>
          <a:p>
            <a:pPr marL="200025" indent="-200025" defTabSz="801929">
              <a:spcBef>
                <a:spcPts val="877"/>
              </a:spcBef>
            </a:pPr>
            <a:endParaRPr lang="en-US" sz="2456">
              <a:solidFill>
                <a:srgbClr val="01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AD21FFC-4A1A-A26F-F013-334D5233B861}"/>
              </a:ext>
            </a:extLst>
          </p:cNvPr>
          <p:cNvSpPr txBox="1">
            <a:spLocks/>
          </p:cNvSpPr>
          <p:nvPr/>
        </p:nvSpPr>
        <p:spPr>
          <a:xfrm>
            <a:off x="5631867" y="630085"/>
            <a:ext cx="4752210" cy="5799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None/>
              <a:defRPr sz="4385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00964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None/>
              <a:defRPr sz="438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Savings / external funds</a:t>
            </a:r>
          </a:p>
        </p:txBody>
      </p:sp>
    </p:spTree>
    <p:extLst>
      <p:ext uri="{BB962C8B-B14F-4D97-AF65-F5344CB8AC3E}">
        <p14:creationId xmlns:p14="http://schemas.microsoft.com/office/powerpoint/2010/main" val="36636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A7BD5-B0E8-4922-4FC8-468C8F902D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9956" y="957323"/>
            <a:ext cx="5388864" cy="4779044"/>
          </a:xfrm>
        </p:spPr>
        <p:txBody>
          <a:bodyPr/>
          <a:lstStyle/>
          <a:p>
            <a:r>
              <a:rPr lang="en-NZ" sz="6000"/>
              <a:t>How does this compare to others…?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B588E4-EC19-8049-85DA-E9772CE4B350}"/>
              </a:ext>
            </a:extLst>
          </p:cNvPr>
          <p:cNvSpPr txBox="1">
            <a:spLocks/>
          </p:cNvSpPr>
          <p:nvPr/>
        </p:nvSpPr>
        <p:spPr>
          <a:xfrm>
            <a:off x="5786209" y="819383"/>
            <a:ext cx="4645648" cy="591490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929">
              <a:lnSpc>
                <a:spcPct val="150000"/>
              </a:lnSpc>
              <a:spcBef>
                <a:spcPts val="877"/>
              </a:spcBef>
              <a:buNone/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Early indications from others:</a:t>
            </a: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Hamilton City: </a:t>
            </a:r>
            <a:r>
              <a:rPr lang="en-NZ" sz="245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25.5%</a:t>
            </a: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Auckland: </a:t>
            </a:r>
            <a:r>
              <a:rPr lang="en-NZ" sz="245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7.5% GR + targeted rates</a:t>
            </a: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Hutt City: </a:t>
            </a:r>
            <a:r>
              <a:rPr lang="en-NZ" sz="245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15.9%</a:t>
            </a: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Wellington City: </a:t>
            </a:r>
            <a:r>
              <a:rPr lang="en-NZ" sz="245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13.8%</a:t>
            </a: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NZ" sz="245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Christchurch: </a:t>
            </a:r>
            <a:r>
              <a:rPr lang="en-NZ" sz="2450" b="1">
                <a:solidFill>
                  <a:srgbClr val="FF0000"/>
                </a:solidFill>
                <a:latin typeface="Open Sans"/>
                <a:ea typeface="Open Sans"/>
                <a:cs typeface="Open Sans"/>
              </a:rPr>
              <a:t>13.3%</a:t>
            </a:r>
          </a:p>
        </p:txBody>
      </p:sp>
    </p:spTree>
    <p:extLst>
      <p:ext uri="{BB962C8B-B14F-4D97-AF65-F5344CB8AC3E}">
        <p14:creationId xmlns:p14="http://schemas.microsoft.com/office/powerpoint/2010/main" val="370346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0C9F1F9-D737-BC26-C701-039B443401E3}"/>
              </a:ext>
            </a:extLst>
          </p:cNvPr>
          <p:cNvSpPr/>
          <p:nvPr/>
        </p:nvSpPr>
        <p:spPr>
          <a:xfrm>
            <a:off x="264626" y="294035"/>
            <a:ext cx="2497445" cy="24427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01929"/>
            <a:r>
              <a:rPr lang="en-NZ" sz="2100" b="1">
                <a:solidFill>
                  <a:srgbClr val="010000"/>
                </a:solidFill>
                <a:latin typeface="Calibri" panose="020F0502020204030204"/>
              </a:rPr>
              <a:t>Budget Challenge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A3B53F-8B02-D829-6261-40E77AA76DE2}"/>
              </a:ext>
            </a:extLst>
          </p:cNvPr>
          <p:cNvSpPr txBox="1">
            <a:spLocks/>
          </p:cNvSpPr>
          <p:nvPr/>
        </p:nvSpPr>
        <p:spPr>
          <a:xfrm>
            <a:off x="2629821" y="979544"/>
            <a:ext cx="7797366" cy="103351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defTabSz="801929">
              <a:lnSpc>
                <a:spcPct val="100000"/>
              </a:lnSpc>
              <a:spcBef>
                <a:spcPts val="877"/>
              </a:spcBef>
              <a:buNone/>
            </a:pPr>
            <a:r>
              <a:rPr lang="en-US" sz="2800">
                <a:solidFill>
                  <a:srgbClr val="010000"/>
                </a:solidFill>
                <a:latin typeface="Calibri" panose="020F0502020204030204"/>
              </a:rPr>
              <a:t>Our existing strategy debt cap of 175% of     revenue is exceeded in Year 4</a:t>
            </a:r>
            <a:endParaRPr lang="en-US" sz="2800">
              <a:solidFill>
                <a:srgbClr val="010000"/>
              </a:solidFill>
              <a:latin typeface="Calibri" panose="020F0502020204030204"/>
              <a:ea typeface="Calibri" panose="020F0502020204030204"/>
              <a:cs typeface="Calibri"/>
            </a:endParaRPr>
          </a:p>
          <a:p>
            <a:pPr marL="457200" lvl="1" indent="0" defTabSz="801929">
              <a:lnSpc>
                <a:spcPct val="100000"/>
              </a:lnSpc>
              <a:spcBef>
                <a:spcPts val="877"/>
              </a:spcBef>
              <a:buNone/>
            </a:pPr>
            <a:endParaRPr lang="en-US">
              <a:solidFill>
                <a:srgbClr val="010000"/>
              </a:solidFill>
              <a:latin typeface="Calibri" panose="020F0502020204030204"/>
              <a:ea typeface="Calibri"/>
              <a:cs typeface="Calibri"/>
            </a:endParaRPr>
          </a:p>
          <a:p>
            <a:pPr marL="457200" lvl="1" indent="0" defTabSz="801929">
              <a:lnSpc>
                <a:spcPct val="100000"/>
              </a:lnSpc>
              <a:spcBef>
                <a:spcPts val="877"/>
              </a:spcBef>
              <a:buNone/>
            </a:pPr>
            <a:endParaRPr lang="en-US" sz="2000">
              <a:solidFill>
                <a:srgbClr val="010000"/>
              </a:solidFill>
              <a:latin typeface="Calibri" panose="020F0502020204030204"/>
              <a:ea typeface="Calibri"/>
              <a:cs typeface="Calibri"/>
            </a:endParaRPr>
          </a:p>
          <a:p>
            <a:pPr marL="457200" lvl="1" indent="0" defTabSz="801929">
              <a:lnSpc>
                <a:spcPct val="150000"/>
              </a:lnSpc>
              <a:spcBef>
                <a:spcPts val="877"/>
              </a:spcBef>
              <a:buNone/>
            </a:pPr>
            <a:endParaRPr lang="en-US" sz="2000">
              <a:solidFill>
                <a:srgbClr val="010000"/>
              </a:solidFill>
              <a:latin typeface="Calibri" panose="020F0502020204030204"/>
              <a:cs typeface="Calibri"/>
            </a:endParaRPr>
          </a:p>
          <a:p>
            <a:pPr marL="457200" lvl="1" indent="0" defTabSz="801929">
              <a:lnSpc>
                <a:spcPct val="150000"/>
              </a:lnSpc>
              <a:spcBef>
                <a:spcPts val="877"/>
              </a:spcBef>
              <a:buNone/>
            </a:pPr>
            <a:endParaRPr lang="en-US" sz="2000">
              <a:solidFill>
                <a:srgbClr val="010000"/>
              </a:solidFill>
              <a:latin typeface="Calibri" panose="020F0502020204030204"/>
              <a:cs typeface="Calibri"/>
            </a:endParaRPr>
          </a:p>
          <a:p>
            <a:pPr marL="457200" lvl="1" indent="0" defTabSz="801929">
              <a:lnSpc>
                <a:spcPct val="150000"/>
              </a:lnSpc>
              <a:spcBef>
                <a:spcPts val="877"/>
              </a:spcBef>
              <a:buNone/>
            </a:pP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DFA16CD-C80D-2906-0B85-F315E25F2D89}"/>
              </a:ext>
            </a:extLst>
          </p:cNvPr>
          <p:cNvSpPr txBox="1">
            <a:spLocks/>
          </p:cNvSpPr>
          <p:nvPr/>
        </p:nvSpPr>
        <p:spPr>
          <a:xfrm>
            <a:off x="2967620" y="364263"/>
            <a:ext cx="5850704" cy="859810"/>
          </a:xfrm>
          <a:prstGeom prst="rect">
            <a:avLst/>
          </a:prstGeom>
        </p:spPr>
        <p:txBody>
          <a:bodyPr/>
          <a:lstStyle>
            <a:lvl1pPr marL="200482" indent="-200482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 typeface="Arial" panose="020B0604020202020204" pitchFamily="34" charset="0"/>
              <a:buChar char="•"/>
              <a:defRPr sz="24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85" b="1">
                <a:latin typeface="+mj-lt"/>
              </a:rPr>
              <a:t>Debt cap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7D943F-53DB-5083-E956-F205003EF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821" y="2167373"/>
            <a:ext cx="7199953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55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037BB-626C-7AA3-D68E-59CE6DA59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F0F71E2-E6E5-66AF-E51E-0E93C93B25C6}"/>
              </a:ext>
            </a:extLst>
          </p:cNvPr>
          <p:cNvSpPr/>
          <p:nvPr/>
        </p:nvSpPr>
        <p:spPr>
          <a:xfrm>
            <a:off x="297211" y="207939"/>
            <a:ext cx="2497445" cy="24427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801929"/>
            <a:r>
              <a:rPr lang="en-NZ" sz="2100" b="1">
                <a:solidFill>
                  <a:srgbClr val="010000"/>
                </a:solidFill>
                <a:latin typeface="Calibri" panose="020F0502020204030204"/>
              </a:rPr>
              <a:t>Targeted Rates</a:t>
            </a:r>
            <a:endParaRPr lang="en-US">
              <a:cs typeface="Calibri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927D0F-DBBB-B3FA-A253-DCD485914FF1}"/>
              </a:ext>
            </a:extLst>
          </p:cNvPr>
          <p:cNvSpPr txBox="1">
            <a:spLocks/>
          </p:cNvSpPr>
          <p:nvPr/>
        </p:nvSpPr>
        <p:spPr>
          <a:xfrm>
            <a:off x="2796569" y="733081"/>
            <a:ext cx="7511037" cy="55988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929">
              <a:lnSpc>
                <a:spcPct val="150000"/>
              </a:lnSpc>
              <a:spcBef>
                <a:spcPts val="877"/>
              </a:spcBef>
              <a:buNone/>
            </a:pPr>
            <a:r>
              <a:rPr lang="en-US">
                <a:cs typeface="Calibri"/>
              </a:rPr>
              <a:t>Budgeted targeted rates increase by the same percentage each year</a:t>
            </a:r>
            <a:endParaRPr lang="en-US"/>
          </a:p>
          <a:p>
            <a:pPr marL="457200" lvl="1" indent="0" defTabSz="801929">
              <a:lnSpc>
                <a:spcPct val="150000"/>
              </a:lnSpc>
              <a:spcBef>
                <a:spcPts val="877"/>
              </a:spcBef>
              <a:buNone/>
            </a:pPr>
            <a:endParaRPr lang="en-US">
              <a:solidFill>
                <a:srgbClr val="010000"/>
              </a:solidFill>
              <a:latin typeface="Calibri" panose="020F0502020204030204"/>
              <a:cs typeface="Calibri"/>
            </a:endParaRPr>
          </a:p>
          <a:p>
            <a:pPr marL="657225" lvl="1" indent="-200025" defTabSz="801929">
              <a:lnSpc>
                <a:spcPct val="150000"/>
              </a:lnSpc>
              <a:spcBef>
                <a:spcPts val="877"/>
              </a:spcBef>
            </a:pPr>
            <a:endParaRPr lang="en-US">
              <a:solidFill>
                <a:srgbClr val="010000"/>
              </a:solidFill>
              <a:latin typeface="Calibri" panose="020F0502020204030204"/>
              <a:cs typeface="Calibri"/>
            </a:endParaRPr>
          </a:p>
          <a:p>
            <a:pPr marL="0" indent="0" defTabSz="801929">
              <a:lnSpc>
                <a:spcPct val="150000"/>
              </a:lnSpc>
              <a:spcBef>
                <a:spcPts val="877"/>
              </a:spcBef>
              <a:buNone/>
            </a:pPr>
            <a:endParaRPr lang="en-US" sz="2400">
              <a:cs typeface="Calibri" panose="020F0502020204030204"/>
            </a:endParaRP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endParaRPr lang="en-US" sz="2400">
              <a:solidFill>
                <a:srgbClr val="010000"/>
              </a:solidFill>
              <a:latin typeface="Calibri" panose="020F0502020204030204"/>
              <a:cs typeface="Calibri" panose="020F0502020204030204"/>
            </a:endParaRP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endParaRPr lang="en-US" sz="2400">
              <a:solidFill>
                <a:srgbClr val="010000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A table with numbers and a number of numbers&#10;&#10;Description automatically generated">
            <a:extLst>
              <a:ext uri="{FF2B5EF4-FFF2-40B4-BE49-F238E27FC236}">
                <a16:creationId xmlns:a16="http://schemas.microsoft.com/office/drawing/2014/main" id="{626A8BDD-414E-D775-6578-B30B5DF1D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60" y="2780602"/>
            <a:ext cx="9655291" cy="346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0C9F1F9-D737-BC26-C701-039B443401E3}"/>
              </a:ext>
            </a:extLst>
          </p:cNvPr>
          <p:cNvSpPr/>
          <p:nvPr/>
        </p:nvSpPr>
        <p:spPr>
          <a:xfrm>
            <a:off x="545729" y="513218"/>
            <a:ext cx="2497445" cy="24427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929"/>
            <a:r>
              <a:rPr lang="en-NZ" sz="2105" b="1">
                <a:solidFill>
                  <a:srgbClr val="010000"/>
                </a:solidFill>
                <a:latin typeface="Calibri" panose="020F0502020204030204"/>
              </a:rPr>
              <a:t>CD and Auditing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A3B53F-8B02-D829-6261-40E77AA76DE2}"/>
              </a:ext>
            </a:extLst>
          </p:cNvPr>
          <p:cNvSpPr txBox="1">
            <a:spLocks/>
          </p:cNvSpPr>
          <p:nvPr/>
        </p:nvSpPr>
        <p:spPr>
          <a:xfrm>
            <a:off x="3808959" y="1173566"/>
            <a:ext cx="6337125" cy="4976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929">
              <a:lnSpc>
                <a:spcPct val="150000"/>
              </a:lnSpc>
              <a:spcBef>
                <a:spcPts val="877"/>
              </a:spcBef>
              <a:buNone/>
            </a:pPr>
            <a:r>
              <a:rPr lang="en-US">
                <a:solidFill>
                  <a:srgbClr val="010000"/>
                </a:solidFill>
                <a:latin typeface="Calibri" panose="020F0502020204030204"/>
              </a:rPr>
              <a:t>As a result of the new waters legislation Council will have some options:</a:t>
            </a:r>
          </a:p>
          <a:p>
            <a:pPr marL="657682" lvl="1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>
                <a:solidFill>
                  <a:srgbClr val="010000"/>
                </a:solidFill>
                <a:latin typeface="Calibri" panose="020F0502020204030204"/>
              </a:rPr>
              <a:t>Stick to original </a:t>
            </a:r>
            <a:r>
              <a:rPr lang="en-US" err="1">
                <a:solidFill>
                  <a:srgbClr val="010000"/>
                </a:solidFill>
                <a:latin typeface="Calibri" panose="020F0502020204030204"/>
              </a:rPr>
              <a:t>LTP</a:t>
            </a:r>
            <a:r>
              <a:rPr lang="en-US">
                <a:solidFill>
                  <a:srgbClr val="010000"/>
                </a:solidFill>
                <a:latin typeface="Calibri" panose="020F0502020204030204"/>
              </a:rPr>
              <a:t> timelines and process.</a:t>
            </a:r>
          </a:p>
          <a:p>
            <a:pPr marL="657682" lvl="1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>
                <a:solidFill>
                  <a:srgbClr val="010000"/>
                </a:solidFill>
                <a:latin typeface="Calibri" panose="020F0502020204030204"/>
              </a:rPr>
              <a:t>Extend the deadline for adopting your </a:t>
            </a:r>
            <a:r>
              <a:rPr lang="en-US" err="1">
                <a:solidFill>
                  <a:srgbClr val="010000"/>
                </a:solidFill>
                <a:latin typeface="Calibri" panose="020F0502020204030204"/>
              </a:rPr>
              <a:t>LTP</a:t>
            </a:r>
            <a:r>
              <a:rPr lang="en-US">
                <a:solidFill>
                  <a:srgbClr val="010000"/>
                </a:solidFill>
                <a:latin typeface="Calibri" panose="020F0502020204030204"/>
              </a:rPr>
              <a:t> to 30 September 2024.</a:t>
            </a:r>
          </a:p>
          <a:p>
            <a:pPr marL="657682" lvl="1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>
                <a:solidFill>
                  <a:srgbClr val="010000"/>
                </a:solidFill>
                <a:latin typeface="Calibri" panose="020F0502020204030204"/>
              </a:rPr>
              <a:t>Audit NZ don’t provide an audit opinion on your Consultation Document.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endParaRPr lang="en-US">
              <a:solidFill>
                <a:srgbClr val="010000"/>
              </a:solidFill>
              <a:latin typeface="Calibri" panose="020F0502020204030204"/>
            </a:endParaRP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endParaRPr lang="en-US">
              <a:solidFill>
                <a:srgbClr val="010000"/>
              </a:solidFill>
              <a:latin typeface="Calibri" panose="020F0502020204030204"/>
            </a:endParaRP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endParaRPr lang="en-US">
              <a:solidFill>
                <a:srgbClr val="01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130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38F49B-8B25-F936-D147-514631F51B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/>
              <a:t>Agenda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B8BFBA-1A58-4969-71F0-F5F4EA61DB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53117" y="3007987"/>
            <a:ext cx="3004242" cy="2600388"/>
          </a:xfrm>
        </p:spPr>
        <p:txBody>
          <a:bodyPr>
            <a:normAutofit/>
          </a:bodyPr>
          <a:lstStyle/>
          <a:p>
            <a:r>
              <a:rPr lang="en-US" sz="2400"/>
              <a:t>Audit NZ</a:t>
            </a:r>
          </a:p>
          <a:p>
            <a:r>
              <a:rPr lang="en-US" sz="2400"/>
              <a:t>Next steps</a:t>
            </a:r>
          </a:p>
          <a:p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98E62-B422-05BE-1801-C86349C695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1311" y="3007987"/>
            <a:ext cx="4365817" cy="2600388"/>
          </a:xfrm>
        </p:spPr>
        <p:txBody>
          <a:bodyPr>
            <a:noAutofit/>
          </a:bodyPr>
          <a:lstStyle/>
          <a:p>
            <a:r>
              <a:rPr lang="en-US" sz="2400"/>
              <a:t>The journey so far</a:t>
            </a:r>
          </a:p>
          <a:p>
            <a:r>
              <a:rPr lang="en-US" sz="2400"/>
              <a:t>High level funding requirements</a:t>
            </a:r>
          </a:p>
          <a:p>
            <a:r>
              <a:rPr lang="en-US" sz="2400"/>
              <a:t>Rating impacts</a:t>
            </a:r>
          </a:p>
          <a:p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008283C-9D82-1A19-B790-C681900E91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21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6E32FE-F523-3D05-76E0-4E86B8765D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C25ED-283F-7631-1F40-FA11831D8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2B58D4B-2DB0-290C-6C7A-C3ECBAD1D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769466"/>
              </p:ext>
            </p:extLst>
          </p:nvPr>
        </p:nvGraphicFramePr>
        <p:xfrm>
          <a:off x="705583" y="2755725"/>
          <a:ext cx="9387184" cy="39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083">
                  <a:extLst>
                    <a:ext uri="{9D8B030D-6E8A-4147-A177-3AD203B41FA5}">
                      <a16:colId xmlns:a16="http://schemas.microsoft.com/office/drawing/2014/main" val="97256824"/>
                    </a:ext>
                  </a:extLst>
                </a:gridCol>
                <a:gridCol w="7027101">
                  <a:extLst>
                    <a:ext uri="{9D8B030D-6E8A-4147-A177-3AD203B41FA5}">
                      <a16:colId xmlns:a16="http://schemas.microsoft.com/office/drawing/2014/main" val="576778393"/>
                    </a:ext>
                  </a:extLst>
                </a:gridCol>
              </a:tblGrid>
              <a:tr h="489898">
                <a:tc>
                  <a:txBody>
                    <a:bodyPr/>
                    <a:lstStyle/>
                    <a:p>
                      <a:r>
                        <a:rPr lang="en-NZ" sz="2400">
                          <a:solidFill>
                            <a:schemeClr val="tx1"/>
                          </a:solidFill>
                        </a:rPr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40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856635"/>
                  </a:ext>
                </a:extLst>
              </a:tr>
              <a:tr h="489898">
                <a:tc>
                  <a:txBody>
                    <a:bodyPr/>
                    <a:lstStyle/>
                    <a:p>
                      <a:r>
                        <a:rPr lang="en-NZ" sz="2000"/>
                        <a:t>7 / 8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Council workshop on detailed budgets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61948"/>
                  </a:ext>
                </a:extLst>
              </a:tr>
              <a:tr h="489898">
                <a:tc>
                  <a:txBody>
                    <a:bodyPr/>
                    <a:lstStyle/>
                    <a:p>
                      <a:r>
                        <a:rPr lang="en-NZ" sz="2000"/>
                        <a:t>28 / 29 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Council meeting to adopt budget and consultation topics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195186"/>
                  </a:ext>
                </a:extLst>
              </a:tr>
              <a:tr h="489898">
                <a:tc>
                  <a:txBody>
                    <a:bodyPr/>
                    <a:lstStyle/>
                    <a:p>
                      <a:r>
                        <a:rPr lang="en-NZ" sz="2000"/>
                        <a:t>19 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Adopt Consultation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92086"/>
                  </a:ext>
                </a:extLst>
              </a:tr>
              <a:tr h="489898">
                <a:tc>
                  <a:txBody>
                    <a:bodyPr/>
                    <a:lstStyle/>
                    <a:p>
                      <a:r>
                        <a:rPr lang="en-NZ" sz="2000"/>
                        <a:t>25 Mar – 26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Consultation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143619"/>
                  </a:ext>
                </a:extLst>
              </a:tr>
              <a:tr h="489898">
                <a:tc>
                  <a:txBody>
                    <a:bodyPr/>
                    <a:lstStyle/>
                    <a:p>
                      <a:r>
                        <a:rPr lang="en-NZ" sz="2000"/>
                        <a:t>14-16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Hearings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779650"/>
                  </a:ext>
                </a:extLst>
              </a:tr>
              <a:tr h="489898">
                <a:tc>
                  <a:txBody>
                    <a:bodyPr/>
                    <a:lstStyle/>
                    <a:p>
                      <a:r>
                        <a:rPr lang="en-NZ" sz="2000"/>
                        <a:t>4-7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Deliberations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098348"/>
                  </a:ext>
                </a:extLst>
              </a:tr>
              <a:tr h="489898">
                <a:tc>
                  <a:txBody>
                    <a:bodyPr/>
                    <a:lstStyle/>
                    <a:p>
                      <a:r>
                        <a:rPr lang="en-NZ" sz="2000"/>
                        <a:t>25 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sz="2000"/>
                        <a:t>2024-2034 </a:t>
                      </a:r>
                      <a:r>
                        <a:rPr lang="en-NZ" sz="2000" err="1"/>
                        <a:t>LTP</a:t>
                      </a:r>
                      <a:r>
                        <a:rPr lang="en-NZ" sz="2000"/>
                        <a:t> 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07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4631070D-9B19-C62E-E32D-0743146393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2024-2034 Long Term Plan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A77D4C-3C87-CE9A-6082-56381088C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ABDCB-0B6A-7938-6F97-FD7A07144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The journey</a:t>
            </a:r>
          </a:p>
        </p:txBody>
      </p:sp>
      <p:pic>
        <p:nvPicPr>
          <p:cNvPr id="2" name="Picture 1" descr="A red line on a black background&#10;&#10;Description automatically generated">
            <a:extLst>
              <a:ext uri="{FF2B5EF4-FFF2-40B4-BE49-F238E27FC236}">
                <a16:creationId xmlns:a16="http://schemas.microsoft.com/office/drawing/2014/main" id="{F17FB8E4-2B67-36BD-87EC-BC71BBBDC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53" y="4517644"/>
            <a:ext cx="1937891" cy="2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1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many circles and text&#10;&#10;Description automatically generated with medium confidence">
            <a:extLst>
              <a:ext uri="{FF2B5EF4-FFF2-40B4-BE49-F238E27FC236}">
                <a16:creationId xmlns:a16="http://schemas.microsoft.com/office/drawing/2014/main" id="{32751DE6-5DAE-E916-B3A0-A0B532467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72765"/>
            <a:ext cx="10691813" cy="60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68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0C9F1F9-D737-BC26-C701-039B443401E3}"/>
              </a:ext>
            </a:extLst>
          </p:cNvPr>
          <p:cNvSpPr/>
          <p:nvPr/>
        </p:nvSpPr>
        <p:spPr>
          <a:xfrm>
            <a:off x="696042" y="1007509"/>
            <a:ext cx="2497445" cy="24427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929"/>
            <a:r>
              <a:rPr lang="en-NZ" sz="2105" b="1">
                <a:solidFill>
                  <a:srgbClr val="010000"/>
                </a:solidFill>
                <a:latin typeface="Calibri" panose="020F0502020204030204"/>
              </a:rPr>
              <a:t>Strategic Priorities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A3B53F-8B02-D829-6261-40E77AA76DE2}"/>
              </a:ext>
            </a:extLst>
          </p:cNvPr>
          <p:cNvSpPr txBox="1">
            <a:spLocks/>
          </p:cNvSpPr>
          <p:nvPr/>
        </p:nvSpPr>
        <p:spPr>
          <a:xfrm>
            <a:off x="3808959" y="1549346"/>
            <a:ext cx="6337125" cy="4379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Consistent Delivery of core services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Improving Council responsiveness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Improving connectivity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Building community resilience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Supporting sustainable growth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Building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21844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0C9F1F9-D737-BC26-C701-039B443401E3}"/>
              </a:ext>
            </a:extLst>
          </p:cNvPr>
          <p:cNvSpPr/>
          <p:nvPr/>
        </p:nvSpPr>
        <p:spPr>
          <a:xfrm>
            <a:off x="670990" y="1032560"/>
            <a:ext cx="2497445" cy="2442706"/>
          </a:xfrm>
          <a:prstGeom prst="ellipse">
            <a:avLst/>
          </a:prstGeom>
          <a:solidFill>
            <a:schemeClr val="accent6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929"/>
            <a:r>
              <a:rPr lang="en-NZ" sz="2105" b="1">
                <a:solidFill>
                  <a:srgbClr val="FEFFFF"/>
                </a:solidFill>
                <a:latin typeface="Calibri" panose="020F0502020204030204"/>
              </a:rPr>
              <a:t>Financial and infrastructure challenges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5A3B53F-8B02-D829-6261-40E77AA76DE2}"/>
              </a:ext>
            </a:extLst>
          </p:cNvPr>
          <p:cNvSpPr txBox="1">
            <a:spLocks/>
          </p:cNvSpPr>
          <p:nvPr/>
        </p:nvSpPr>
        <p:spPr>
          <a:xfrm>
            <a:off x="3808959" y="1549346"/>
            <a:ext cx="6337125" cy="480202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0">
                <a:solidFill>
                  <a:srgbClr val="010000"/>
                </a:solidFill>
                <a:latin typeface="Calibri" panose="020F0502020204030204"/>
              </a:rPr>
              <a:t>Inflation increasing</a:t>
            </a:r>
            <a:endParaRPr lang="en-US" sz="2450"/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0">
                <a:solidFill>
                  <a:srgbClr val="010000"/>
                </a:solidFill>
                <a:latin typeface="Calibri" panose="020F0502020204030204"/>
              </a:rPr>
              <a:t>Interest rates rising</a:t>
            </a:r>
            <a:endParaRPr lang="en-US" sz="2450">
              <a:solidFill>
                <a:srgbClr val="010000"/>
              </a:solidFill>
              <a:latin typeface="Calibri" panose="020F0502020204030204"/>
              <a:cs typeface="Calibri"/>
            </a:endParaRP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0">
                <a:solidFill>
                  <a:srgbClr val="010000"/>
                </a:solidFill>
                <a:latin typeface="Calibri" panose="020F0502020204030204"/>
              </a:rPr>
              <a:t>Compliance requirements increasing</a:t>
            </a:r>
            <a:endParaRPr lang="en-US" sz="2450">
              <a:solidFill>
                <a:srgbClr val="010000"/>
              </a:solidFill>
              <a:latin typeface="Calibri" panose="020F0502020204030204"/>
              <a:cs typeface="Calibri"/>
            </a:endParaRP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0">
                <a:solidFill>
                  <a:srgbClr val="010000"/>
                </a:solidFill>
                <a:latin typeface="Calibri" panose="020F0502020204030204"/>
              </a:rPr>
              <a:t>Large asset base that requires maintenance</a:t>
            </a: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0">
                <a:solidFill>
                  <a:srgbClr val="010000"/>
                </a:solidFill>
                <a:latin typeface="Calibri" panose="020F0502020204030204"/>
              </a:rPr>
              <a:t>Communities' ability to pay</a:t>
            </a:r>
          </a:p>
          <a:p>
            <a:pPr marL="200025" indent="-200025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0">
                <a:solidFill>
                  <a:srgbClr val="010000"/>
                </a:solidFill>
                <a:latin typeface="Calibri" panose="020F0502020204030204"/>
              </a:rPr>
              <a:t>Growth projects remain in line with last </a:t>
            </a:r>
            <a:r>
              <a:rPr lang="en-US" sz="2450" err="1">
                <a:solidFill>
                  <a:srgbClr val="010000"/>
                </a:solidFill>
                <a:latin typeface="Calibri" panose="020F0502020204030204"/>
              </a:rPr>
              <a:t>LTP</a:t>
            </a:r>
            <a:endParaRPr lang="en-US" sz="2450">
              <a:solidFill>
                <a:srgbClr val="01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423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2433BB5-FC98-EB8B-6814-993146EEF2CE}"/>
              </a:ext>
            </a:extLst>
          </p:cNvPr>
          <p:cNvSpPr/>
          <p:nvPr/>
        </p:nvSpPr>
        <p:spPr>
          <a:xfrm>
            <a:off x="545729" y="980345"/>
            <a:ext cx="2496349" cy="2416795"/>
          </a:xfrm>
          <a:prstGeom prst="ellipse">
            <a:avLst/>
          </a:prstGeom>
          <a:solidFill>
            <a:schemeClr val="accent6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929"/>
            <a:r>
              <a:rPr lang="en-NZ" sz="2105" b="1">
                <a:solidFill>
                  <a:srgbClr val="FEFFFF"/>
                </a:solidFill>
                <a:latin typeface="Calibri" panose="020F0502020204030204"/>
              </a:rPr>
              <a:t>Asset and Activity Planning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F969627-4475-10EF-FA84-7ED9C5763D5D}"/>
              </a:ext>
            </a:extLst>
          </p:cNvPr>
          <p:cNvSpPr txBox="1">
            <a:spLocks/>
          </p:cNvSpPr>
          <p:nvPr/>
        </p:nvSpPr>
        <p:spPr>
          <a:xfrm>
            <a:off x="3808959" y="1549346"/>
            <a:ext cx="6337125" cy="4379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Additional compliance requirements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Maintaining our existing assets, costs more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</a:rPr>
              <a:t>Communities’ expectations for more/better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Continuing with work we’ve already started / committed to.</a:t>
            </a:r>
          </a:p>
          <a:p>
            <a:pPr marL="200482" indent="-200482" defTabSz="801929">
              <a:lnSpc>
                <a:spcPct val="150000"/>
              </a:lnSpc>
              <a:spcBef>
                <a:spcPts val="877"/>
              </a:spcBef>
            </a:pPr>
            <a:r>
              <a:rPr lang="en-US" sz="2456">
                <a:solidFill>
                  <a:srgbClr val="010000"/>
                </a:solidFill>
                <a:latin typeface="Calibri" panose="020F0502020204030204"/>
              </a:rPr>
              <a:t>Dials on increased effort / investment.</a:t>
            </a:r>
          </a:p>
        </p:txBody>
      </p:sp>
    </p:spTree>
    <p:extLst>
      <p:ext uri="{BB962C8B-B14F-4D97-AF65-F5344CB8AC3E}">
        <p14:creationId xmlns:p14="http://schemas.microsoft.com/office/powerpoint/2010/main" val="150391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8520B-959C-0B1C-4D86-03B7B052BE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044" y="1049828"/>
            <a:ext cx="9142137" cy="859810"/>
          </a:xfrm>
        </p:spPr>
        <p:txBody>
          <a:bodyPr/>
          <a:lstStyle/>
          <a:p>
            <a:r>
              <a:rPr lang="en-US">
                <a:latin typeface="+mj-lt"/>
              </a:rPr>
              <a:t>Water Reform: Local Water Done Well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E527618D-7F2E-BCD9-B36C-1E4E975AF25F}"/>
              </a:ext>
            </a:extLst>
          </p:cNvPr>
          <p:cNvSpPr txBox="1">
            <a:spLocks/>
          </p:cNvSpPr>
          <p:nvPr/>
        </p:nvSpPr>
        <p:spPr>
          <a:xfrm>
            <a:off x="525043" y="2615910"/>
            <a:ext cx="4645648" cy="304124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482" indent="-200482" defTabSz="801929">
              <a:lnSpc>
                <a:spcPct val="100000"/>
              </a:lnSpc>
              <a:spcBef>
                <a:spcPts val="877"/>
              </a:spcBef>
            </a:pPr>
            <a:r>
              <a:rPr lang="en-NZ" sz="2456">
                <a:solidFill>
                  <a:srgbClr val="000000"/>
                </a:solidFill>
                <a:latin typeface="Open Sans" pitchFamily="2" charset="0"/>
              </a:rPr>
              <a:t>Dec 2023 Govt announced it would repeal Water Reform legislation.</a:t>
            </a:r>
          </a:p>
          <a:p>
            <a:pPr marL="0" indent="0" defTabSz="801929">
              <a:lnSpc>
                <a:spcPct val="100000"/>
              </a:lnSpc>
              <a:spcBef>
                <a:spcPts val="877"/>
              </a:spcBef>
              <a:buNone/>
            </a:pPr>
            <a:endParaRPr lang="en-NZ" sz="2456">
              <a:solidFill>
                <a:srgbClr val="000000"/>
              </a:solidFill>
              <a:latin typeface="Open Sans" pitchFamily="2" charset="0"/>
            </a:endParaRPr>
          </a:p>
          <a:p>
            <a:pPr marL="200482" indent="-200482" defTabSz="801929">
              <a:lnSpc>
                <a:spcPct val="100000"/>
              </a:lnSpc>
              <a:spcBef>
                <a:spcPts val="877"/>
              </a:spcBef>
            </a:pPr>
            <a:r>
              <a:rPr lang="en-NZ" sz="2456">
                <a:solidFill>
                  <a:srgbClr val="000000"/>
                </a:solidFill>
                <a:latin typeface="Open Sans" pitchFamily="2" charset="0"/>
              </a:rPr>
              <a:t>New legislation with be enacted in Feb 2024 which reflects the new Govt direction of Local Water Done Well.</a:t>
            </a:r>
            <a:endParaRPr lang="en-US" sz="2456">
              <a:solidFill>
                <a:srgbClr val="010000"/>
              </a:solidFill>
              <a:latin typeface="Calibri" panose="020F0502020204030204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2AE19F-DD9F-D36B-FFAF-B3B66744B830}"/>
              </a:ext>
            </a:extLst>
          </p:cNvPr>
          <p:cNvSpPr txBox="1">
            <a:spLocks/>
          </p:cNvSpPr>
          <p:nvPr/>
        </p:nvSpPr>
        <p:spPr>
          <a:xfrm>
            <a:off x="5521123" y="2615909"/>
            <a:ext cx="4645648" cy="3893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0482" indent="-200482" defTabSz="801929">
              <a:spcBef>
                <a:spcPts val="877"/>
              </a:spcBef>
            </a:pPr>
            <a:r>
              <a:rPr lang="en-US" sz="2456">
                <a:solidFill>
                  <a:srgbClr val="000000"/>
                </a:solidFill>
                <a:latin typeface="Open Sans" pitchFamily="2" charset="0"/>
              </a:rPr>
              <a:t>The legislation will restore council ownership and control of water assets.</a:t>
            </a:r>
          </a:p>
          <a:p>
            <a:pPr marL="0" indent="0" defTabSz="801929">
              <a:spcBef>
                <a:spcPts val="877"/>
              </a:spcBef>
              <a:buNone/>
            </a:pPr>
            <a:endParaRPr lang="en-US" sz="2456">
              <a:solidFill>
                <a:srgbClr val="000000"/>
              </a:solidFill>
              <a:latin typeface="Open Sans" pitchFamily="2" charset="0"/>
            </a:endParaRPr>
          </a:p>
          <a:p>
            <a:pPr marL="200482" indent="-200482" defTabSz="801929">
              <a:spcBef>
                <a:spcPts val="877"/>
              </a:spcBef>
            </a:pPr>
            <a:r>
              <a:rPr lang="en-US" sz="2456">
                <a:solidFill>
                  <a:srgbClr val="000000"/>
                </a:solidFill>
                <a:latin typeface="Open Sans" pitchFamily="2" charset="0"/>
              </a:rPr>
              <a:t>Therefore, staff have planned for the provision of water services for the 2024-2034 </a:t>
            </a:r>
            <a:r>
              <a:rPr lang="en-US" sz="2456" err="1">
                <a:solidFill>
                  <a:srgbClr val="000000"/>
                </a:solidFill>
                <a:latin typeface="Open Sans" pitchFamily="2" charset="0"/>
              </a:rPr>
              <a:t>LTP</a:t>
            </a:r>
            <a:r>
              <a:rPr lang="en-US" sz="2456">
                <a:solidFill>
                  <a:srgbClr val="000000"/>
                </a:solidFill>
                <a:latin typeface="Open Sans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01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2433BB5-FC98-EB8B-6814-993146EEF2CE}"/>
              </a:ext>
            </a:extLst>
          </p:cNvPr>
          <p:cNvSpPr/>
          <p:nvPr/>
        </p:nvSpPr>
        <p:spPr>
          <a:xfrm>
            <a:off x="545729" y="706164"/>
            <a:ext cx="2496349" cy="2416795"/>
          </a:xfrm>
          <a:prstGeom prst="ellipse">
            <a:avLst/>
          </a:prstGeom>
          <a:solidFill>
            <a:schemeClr val="accent6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1929"/>
            <a:r>
              <a:rPr lang="en-NZ" sz="2105" b="1">
                <a:solidFill>
                  <a:srgbClr val="FEFFFF"/>
                </a:solidFill>
                <a:latin typeface="Calibri" panose="020F0502020204030204"/>
              </a:rPr>
              <a:t>Asset and Activity Planning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F969627-4475-10EF-FA84-7ED9C5763D5D}"/>
              </a:ext>
            </a:extLst>
          </p:cNvPr>
          <p:cNvSpPr txBox="1">
            <a:spLocks/>
          </p:cNvSpPr>
          <p:nvPr/>
        </p:nvSpPr>
        <p:spPr>
          <a:xfrm>
            <a:off x="3454400" y="1549347"/>
            <a:ext cx="6921499" cy="8382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01929">
              <a:lnSpc>
                <a:spcPct val="150000"/>
              </a:lnSpc>
              <a:spcBef>
                <a:spcPts val="877"/>
              </a:spcBef>
              <a:buNone/>
            </a:pPr>
            <a:r>
              <a:rPr lang="en-US" b="1">
                <a:solidFill>
                  <a:srgbClr val="010000"/>
                </a:solidFill>
                <a:latin typeface="Calibri" panose="020F0502020204030204"/>
              </a:rPr>
              <a:t>Community expectations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51A54B9-19AC-D851-C93A-8358064A7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996345"/>
              </p:ext>
            </p:extLst>
          </p:nvPr>
        </p:nvGraphicFramePr>
        <p:xfrm>
          <a:off x="652044" y="3365500"/>
          <a:ext cx="9622255" cy="340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3863">
                  <a:extLst>
                    <a:ext uri="{9D8B030D-6E8A-4147-A177-3AD203B41FA5}">
                      <a16:colId xmlns:a16="http://schemas.microsoft.com/office/drawing/2014/main" val="3207510030"/>
                    </a:ext>
                  </a:extLst>
                </a:gridCol>
                <a:gridCol w="3114196">
                  <a:extLst>
                    <a:ext uri="{9D8B030D-6E8A-4147-A177-3AD203B41FA5}">
                      <a16:colId xmlns:a16="http://schemas.microsoft.com/office/drawing/2014/main" val="3291498770"/>
                    </a:ext>
                  </a:extLst>
                </a:gridCol>
                <a:gridCol w="3114196">
                  <a:extLst>
                    <a:ext uri="{9D8B030D-6E8A-4147-A177-3AD203B41FA5}">
                      <a16:colId xmlns:a16="http://schemas.microsoft.com/office/drawing/2014/main" val="2858809779"/>
                    </a:ext>
                  </a:extLst>
                </a:gridCol>
              </a:tblGrid>
              <a:tr h="461093">
                <a:tc>
                  <a:txBody>
                    <a:bodyPr/>
                    <a:lstStyle/>
                    <a:p>
                      <a:endParaRPr lang="en-NZ" sz="1400"/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300">
                          <a:solidFill>
                            <a:schemeClr val="tx2"/>
                          </a:solidFill>
                        </a:rPr>
                        <a:t>Waikato District</a:t>
                      </a:r>
                    </a:p>
                  </a:txBody>
                  <a:tcPr marL="80189" marR="80189" marT="40094" marB="400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300">
                          <a:solidFill>
                            <a:schemeClr val="tx2"/>
                          </a:solidFill>
                        </a:rPr>
                        <a:t>Hamilton City</a:t>
                      </a:r>
                    </a:p>
                  </a:txBody>
                  <a:tcPr marL="80189" marR="80189" marT="40094" marB="40094" anchor="ctr"/>
                </a:tc>
                <a:extLst>
                  <a:ext uri="{0D108BD9-81ED-4DB2-BD59-A6C34878D82A}">
                    <a16:rowId xmlns:a16="http://schemas.microsoft.com/office/drawing/2014/main" val="2406284980"/>
                  </a:ext>
                </a:extLst>
              </a:tr>
              <a:tr h="471548">
                <a:tc>
                  <a:txBody>
                    <a:bodyPr/>
                    <a:lstStyle/>
                    <a:p>
                      <a:r>
                        <a:rPr lang="en-NZ" sz="2400" b="1"/>
                        <a:t>Water assets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water supply plants</a:t>
                      </a:r>
                    </a:p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wastewater plants </a:t>
                      </a:r>
                    </a:p>
                    <a:p>
                      <a:pPr marL="0" algn="ctr" defTabSz="801929" rtl="0" eaLnBrk="1" latinLnBrk="0" hangingPunct="1"/>
                      <a:r>
                        <a:rPr lang="en-NZ" sz="180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 are land based systems)</a:t>
                      </a:r>
                      <a:endParaRPr lang="en-NZ" sz="2400" i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water supply plant</a:t>
                      </a:r>
                    </a:p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wastewater plant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1406190854"/>
                  </a:ext>
                </a:extLst>
              </a:tr>
              <a:tr h="461093">
                <a:tc>
                  <a:txBody>
                    <a:bodyPr/>
                    <a:lstStyle/>
                    <a:p>
                      <a:r>
                        <a:rPr lang="en-NZ" sz="2400" b="1" err="1"/>
                        <a:t>KMs</a:t>
                      </a:r>
                      <a:r>
                        <a:rPr lang="en-NZ" sz="2400" b="1"/>
                        <a:t> of roading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2,422km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713km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415486754"/>
                  </a:ext>
                </a:extLst>
              </a:tr>
              <a:tr h="471548">
                <a:tc>
                  <a:txBody>
                    <a:bodyPr/>
                    <a:lstStyle/>
                    <a:p>
                      <a:r>
                        <a:rPr lang="en-NZ" sz="2400" b="1"/>
                        <a:t>Number of settlements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1988771524"/>
                  </a:ext>
                </a:extLst>
              </a:tr>
              <a:tr h="461093">
                <a:tc>
                  <a:txBody>
                    <a:bodyPr/>
                    <a:lstStyle/>
                    <a:p>
                      <a:r>
                        <a:rPr lang="en-NZ" sz="2400" b="1"/>
                        <a:t>Size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4,188km²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110km²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3702279708"/>
                  </a:ext>
                </a:extLst>
              </a:tr>
              <a:tr h="461093">
                <a:tc>
                  <a:txBody>
                    <a:bodyPr/>
                    <a:lstStyle/>
                    <a:p>
                      <a:r>
                        <a:rPr lang="en-NZ" sz="2400" b="1"/>
                        <a:t>Population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88,900</a:t>
                      </a:r>
                    </a:p>
                  </a:txBody>
                  <a:tcPr marL="80189" marR="80189" marT="40094" marB="40094"/>
                </a:tc>
                <a:tc>
                  <a:txBody>
                    <a:bodyPr/>
                    <a:lstStyle/>
                    <a:p>
                      <a:pPr marL="0" algn="ctr" defTabSz="801929" rtl="0" eaLnBrk="1" latinLnBrk="0" hangingPunct="1"/>
                      <a:r>
                        <a:rPr lang="en-NZ" sz="2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185,300</a:t>
                      </a:r>
                    </a:p>
                  </a:txBody>
                  <a:tcPr marL="80189" marR="80189" marT="40094" marB="40094"/>
                </a:tc>
                <a:extLst>
                  <a:ext uri="{0D108BD9-81ED-4DB2-BD59-A6C34878D82A}">
                    <a16:rowId xmlns:a16="http://schemas.microsoft.com/office/drawing/2014/main" val="1549467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56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RMSDIP" val="DIP0"/>
</p:tagLst>
</file>

<file path=ppt/theme/theme1.xml><?xml version="1.0" encoding="utf-8"?>
<a:theme xmlns:a="http://schemas.openxmlformats.org/drawingml/2006/main" name="1_Office Theme">
  <a:themeElements>
    <a:clrScheme name="WDC">
      <a:dk1>
        <a:srgbClr val="010000"/>
      </a:dk1>
      <a:lt1>
        <a:srgbClr val="FED524"/>
      </a:lt1>
      <a:dk2>
        <a:srgbClr val="010000"/>
      </a:dk2>
      <a:lt2>
        <a:srgbClr val="FEFFFF"/>
      </a:lt2>
      <a:accent1>
        <a:srgbClr val="FED524"/>
      </a:accent1>
      <a:accent2>
        <a:srgbClr val="E9002C"/>
      </a:accent2>
      <a:accent3>
        <a:srgbClr val="0089B1"/>
      </a:accent3>
      <a:accent4>
        <a:srgbClr val="23AE49"/>
      </a:accent4>
      <a:accent5>
        <a:srgbClr val="555559"/>
      </a:accent5>
      <a:accent6>
        <a:srgbClr val="000000"/>
      </a:accent6>
      <a:hlink>
        <a:srgbClr val="010000"/>
      </a:hlink>
      <a:folHlink>
        <a:srgbClr val="E9002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C Presentation - New from Oct 2023" id="{CC44FBB5-7682-41D0-82F1-8668B16C7D48}" vid="{E10C5314-D47E-49A6-85AF-00921F7663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6916A6CEB52409F11E7FA24022EF8" ma:contentTypeVersion="10" ma:contentTypeDescription="Create a new document." ma:contentTypeScope="" ma:versionID="27bc14e06bd24ab7878ccc6114153763">
  <xsd:schema xmlns:xsd="http://www.w3.org/2001/XMLSchema" xmlns:xs="http://www.w3.org/2001/XMLSchema" xmlns:p="http://schemas.microsoft.com/office/2006/metadata/properties" xmlns:ns2="76a4eae9-f630-497e-988d-3ec914de2a6a" xmlns:ns3="01e9b872-8522-43dd-9819-17b75bc012fb" targetNamespace="http://schemas.microsoft.com/office/2006/metadata/properties" ma:root="true" ma:fieldsID="5abc6e868f002bbe0e06f38749cc8678" ns2:_="" ns3:_="">
    <xsd:import namespace="76a4eae9-f630-497e-988d-3ec914de2a6a"/>
    <xsd:import namespace="01e9b872-8522-43dd-9819-17b75bc012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4eae9-f630-497e-988d-3ec914de2a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9b872-8522-43dd-9819-17b75bc012f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FF552E-8AC7-4CD8-BE52-E8D98524FC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E62C8B-1F53-45F1-AE68-C0223D41F18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39b672d-64d7-474c-b310-0d995eb1d53e"/>
    <ds:schemaRef ds:uri="ad714a22-f1e7-4063-9cf3-37ab1c00ae9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6D47700-8C55-4474-B17F-E227E3BA0E7E}"/>
</file>

<file path=docProps/app.xml><?xml version="1.0" encoding="utf-8"?>
<Properties xmlns="http://schemas.openxmlformats.org/officeDocument/2006/extended-properties" xmlns:vt="http://schemas.openxmlformats.org/officeDocument/2006/docPropsVTypes">
  <Template>WDC Do It Right PowerPoint (Internal Only)</Template>
  <TotalTime>0</TotalTime>
  <Words>658</Words>
  <Application>Microsoft Office PowerPoint</Application>
  <PresentationFormat>Custom</PresentationFormat>
  <Paragraphs>148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Aptos</vt:lpstr>
      <vt:lpstr>Arial</vt:lpstr>
      <vt:lpstr>Calibri</vt:lpstr>
      <vt:lpstr>Open Sans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2024-2034 Long Term Plan</dc:title>
  <dc:creator>Nicole Hubbard</dc:creator>
  <cp:lastModifiedBy>Nicole Hubbard</cp:lastModifiedBy>
  <cp:revision>2</cp:revision>
  <cp:lastPrinted>2023-08-07T03:20:32Z</cp:lastPrinted>
  <dcterms:created xsi:type="dcterms:W3CDTF">2023-07-31T02:29:40Z</dcterms:created>
  <dcterms:modified xsi:type="dcterms:W3CDTF">2024-01-31T01:12:41Z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0x0101002326916A6CEB52409F11E7FA24022EF8</vt:lpwstr>
  </property>
  <property fmtid="{D5CDD505-2E9C-101B-9397-08002B2CF9AE}" pid="3" name="MediaServiceImageTags">
    <vt:lpwstr/>
  </property>
</Properties>
</file>